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90" r:id="rId2"/>
    <p:sldId id="261" r:id="rId3"/>
    <p:sldId id="359" r:id="rId4"/>
    <p:sldId id="360" r:id="rId5"/>
    <p:sldId id="364" r:id="rId6"/>
    <p:sldId id="366" r:id="rId7"/>
    <p:sldId id="392" r:id="rId8"/>
    <p:sldId id="363" r:id="rId9"/>
    <p:sldId id="371" r:id="rId10"/>
    <p:sldId id="373" r:id="rId11"/>
    <p:sldId id="372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93" r:id="rId24"/>
    <p:sldId id="388" r:id="rId25"/>
    <p:sldId id="389" r:id="rId26"/>
    <p:sldId id="355" r:id="rId27"/>
    <p:sldId id="39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1F2"/>
    <a:srgbClr val="F9A5ED"/>
    <a:srgbClr val="B3DCEB"/>
    <a:srgbClr val="AFFBEB"/>
    <a:srgbClr val="C8FCE8"/>
    <a:srgbClr val="00FFFF"/>
    <a:srgbClr val="95F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65452" autoAdjust="0"/>
  </p:normalViewPr>
  <p:slideViewPr>
    <p:cSldViewPr>
      <p:cViewPr varScale="1">
        <p:scale>
          <a:sx n="58" d="100"/>
          <a:sy n="58" d="100"/>
        </p:scale>
        <p:origin x="1728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5E768-400F-44AC-BAC7-DD9382A66127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B99F-C310-4120-BE2F-EDDA512ED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7368B-490F-4B6B-BE02-3C00E6666816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90BA-171F-44ED-AAA4-AAB8B69F9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C90BA-171F-44ED-AAA4-AAB8B69F9C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90BA-171F-44ED-AAA4-AAB8B69F9C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90BA-171F-44ED-AAA4-AAB8B69F9C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90BA-171F-44ED-AAA4-AAB8B69F9C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C90BA-171F-44ED-AAA4-AAB8B69F9C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C90BA-171F-44ED-AAA4-AAB8B69F9C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4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1139-CA4D-4068-8570-D67205362A5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1A6B-9327-450D-A421-A57C0771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8389" y="1622854"/>
            <a:ext cx="5427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 Narrow" pitchFamily="34" charset="0"/>
              </a:rPr>
              <a:t>Identification of Key r-Process Isotopes in Kilonova Heating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7125" y="2949793"/>
            <a:ext cx="20897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 Narrow" pitchFamily="34" charset="0"/>
              </a:rPr>
              <a:t>Kelsey Lund</a:t>
            </a:r>
          </a:p>
          <a:p>
            <a:pPr algn="ctr"/>
            <a:r>
              <a:rPr lang="en-US" sz="1350" dirty="0">
                <a:latin typeface="Arial Narrow" pitchFamily="34" charset="0"/>
              </a:rPr>
              <a:t>North Carolina State University</a:t>
            </a:r>
          </a:p>
          <a:p>
            <a:pPr algn="ctr"/>
            <a:endParaRPr lang="en-US" sz="1350" dirty="0">
              <a:latin typeface="Arial Narrow" pitchFamily="34" charset="0"/>
            </a:endParaRPr>
          </a:p>
          <a:p>
            <a:pPr algn="ctr"/>
            <a:r>
              <a:rPr lang="en-US" sz="1350" dirty="0">
                <a:latin typeface="Arial Narrow" pitchFamily="34" charset="0"/>
              </a:rPr>
              <a:t>FIRE Collaboration Meeting</a:t>
            </a:r>
          </a:p>
          <a:p>
            <a:pPr algn="ctr"/>
            <a:r>
              <a:rPr lang="en-US" sz="1350" dirty="0">
                <a:latin typeface="Arial Narrow" pitchFamily="34" charset="0"/>
              </a:rPr>
              <a:t>1 July 2020</a:t>
            </a:r>
          </a:p>
        </p:txBody>
      </p:sp>
    </p:spTree>
    <p:extLst>
      <p:ext uri="{BB962C8B-B14F-4D97-AF65-F5344CB8AC3E}">
        <p14:creationId xmlns:p14="http://schemas.microsoft.com/office/powerpoint/2010/main" val="336537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s3v6kodamaXuren14heating_bychan.png"/>
          <p:cNvPicPr>
            <a:picLocks noChangeAspect="1"/>
          </p:cNvPicPr>
          <p:nvPr/>
        </p:nvPicPr>
        <p:blipFill>
          <a:blip r:embed="rId2" cstate="print"/>
          <a:srcRect l="4878" b="7317"/>
          <a:stretch>
            <a:fillRect/>
          </a:stretch>
        </p:blipFill>
        <p:spPr>
          <a:xfrm>
            <a:off x="4716016" y="1203598"/>
            <a:ext cx="4040028" cy="29523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78577" y="699542"/>
            <a:ext cx="14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Sometimes fits!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364088" y="987574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C:\Users\Kelsey\Documents\School\NCSU\Research\Group Meeting Talk 3 - 25 Nov 2019\total_heatingtest.png"/>
          <p:cNvPicPr>
            <a:picLocks noChangeAspect="1" noChangeArrowheads="1"/>
          </p:cNvPicPr>
          <p:nvPr/>
        </p:nvPicPr>
        <p:blipFill>
          <a:blip r:embed="rId3" cstate="print"/>
          <a:srcRect l="5114" b="6818"/>
          <a:stretch>
            <a:fillRect/>
          </a:stretch>
        </p:blipFill>
        <p:spPr bwMode="auto">
          <a:xfrm>
            <a:off x="395536" y="1203598"/>
            <a:ext cx="4008445" cy="295232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919709" y="1203598"/>
            <a:ext cx="30762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Arial Narrow" pitchFamily="34" charset="0"/>
              </a:rPr>
              <a:t>Total heating (all reaction &amp; decay channels)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567393" y="3245259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 Narrow" pitchFamily="34" charset="0"/>
              </a:rPr>
              <a:t>Heating Rate (erg/s)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4227934"/>
            <a:ext cx="73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 Narrow" pitchFamily="34" charset="0"/>
              </a:rPr>
              <a:t>Time (d)</a:t>
            </a: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 flipH="1" flipV="1">
            <a:off x="179512" y="1923678"/>
            <a:ext cx="9873" cy="718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1054754" y="4371950"/>
            <a:ext cx="636926" cy="98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2DB70EF-D855-4C8E-AAF0-1A260EEC5073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C29DCD-31AA-48A3-8CC4-0A78C8B0B1F8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Analysis: </a:t>
            </a:r>
            <a:r>
              <a:rPr lang="el-GR" sz="2100" b="1" dirty="0">
                <a:latin typeface="Arial Narrow" panose="020B0606020202030204" pitchFamily="34" charset="0"/>
              </a:rPr>
              <a:t>β</a:t>
            </a:r>
            <a:r>
              <a:rPr lang="en-US" sz="2100" b="1" dirty="0">
                <a:latin typeface="Arial Narrow" panose="020B0606020202030204" pitchFamily="34" charset="0"/>
              </a:rPr>
              <a:t>-decay Approximation</a:t>
            </a:r>
          </a:p>
        </p:txBody>
      </p:sp>
      <p:pic>
        <p:nvPicPr>
          <p:cNvPr id="26" name="Picture 25" descr="fire-logoclear.png">
            <a:extLst>
              <a:ext uri="{FF2B5EF4-FFF2-40B4-BE49-F238E27FC236}">
                <a16:creationId xmlns:a16="http://schemas.microsoft.com/office/drawing/2014/main" id="{7FA42331-7E7B-450E-A5C0-AACA78B8A4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6211821-3805-47BC-8C13-A2D7BBDE64D5}"/>
              </a:ext>
            </a:extLst>
          </p:cNvPr>
          <p:cNvSpPr txBox="1"/>
          <p:nvPr/>
        </p:nvSpPr>
        <p:spPr>
          <a:xfrm>
            <a:off x="8860888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746" y="742408"/>
            <a:ext cx="4726286" cy="346234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83568" y="4290650"/>
            <a:ext cx="4248472" cy="369332"/>
            <a:chOff x="611560" y="4290650"/>
            <a:chExt cx="4248472" cy="369332"/>
          </a:xfrm>
        </p:grpSpPr>
        <p:sp>
          <p:nvSpPr>
            <p:cNvPr id="34" name="Rectangle 33"/>
            <p:cNvSpPr/>
            <p:nvPr/>
          </p:nvSpPr>
          <p:spPr>
            <a:xfrm>
              <a:off x="1043584" y="4290650"/>
              <a:ext cx="3816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Sp. Fission            </a:t>
              </a:r>
              <a:r>
                <a:rPr lang="el-GR">
                  <a:latin typeface="Cambria Math" pitchFamily="18" charset="0"/>
                  <a:ea typeface="Cambria Math" pitchFamily="18" charset="0"/>
                </a:rPr>
                <a:t>α</a:t>
              </a:r>
              <a:r>
                <a:rPr lang="en-US">
                  <a:latin typeface="Arial Narrow" pitchFamily="34" charset="0"/>
                </a:rPr>
                <a:t>-decay            </a:t>
              </a:r>
              <a:r>
                <a:rPr lang="el-GR">
                  <a:latin typeface="Cambria Math" pitchFamily="18" charset="0"/>
                  <a:ea typeface="Cambria Math" pitchFamily="18" charset="0"/>
                </a:rPr>
                <a:t>β</a:t>
              </a:r>
              <a:r>
                <a:rPr lang="en-US">
                  <a:latin typeface="Arial Narrow" pitchFamily="34" charset="0"/>
                </a:rPr>
                <a:t>-decay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1560" y="4475316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491856" y="4475316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195760" y="4475316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004048" y="192367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By sampling from the range of simulations, we can identify key times to investigate more closely (dashed vertical lines):</a:t>
            </a:r>
          </a:p>
          <a:p>
            <a:pPr algn="ctr"/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>
                <a:latin typeface="Arial Narrow" pitchFamily="34" charset="0"/>
              </a:rPr>
              <a:t>1, 8, 30, 50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0DB1CA-FEBF-42DC-9C96-DA513DD24669}"/>
              </a:ext>
            </a:extLst>
          </p:cNvPr>
          <p:cNvSpPr txBox="1"/>
          <p:nvPr/>
        </p:nvSpPr>
        <p:spPr>
          <a:xfrm>
            <a:off x="8860889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6761BB-B5E9-458D-BE9F-55FCA0767CB1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64FCF8-8F80-4FD1-B0D0-DA4CE5729FA7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Analysis: Heating by Reaction Channel</a:t>
            </a:r>
          </a:p>
        </p:txBody>
      </p:sp>
      <p:pic>
        <p:nvPicPr>
          <p:cNvPr id="21" name="Picture 20" descr="fire-logoclear.png">
            <a:extLst>
              <a:ext uri="{FF2B5EF4-FFF2-40B4-BE49-F238E27FC236}">
                <a16:creationId xmlns:a16="http://schemas.microsoft.com/office/drawing/2014/main" id="{6AC8C520-D564-43EA-B320-FCC50324DD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kfig_heating_spf-1days_top80spf1new.png"/>
          <p:cNvPicPr>
            <a:picLocks noChangeAspect="1"/>
          </p:cNvPicPr>
          <p:nvPr/>
        </p:nvPicPr>
        <p:blipFill>
          <a:blip r:embed="rId3" cstate="print"/>
          <a:srcRect l="8934" t="16400" r="5201" b="22124"/>
          <a:stretch>
            <a:fillRect/>
          </a:stretch>
        </p:blipFill>
        <p:spPr>
          <a:xfrm>
            <a:off x="319477" y="1674780"/>
            <a:ext cx="4324531" cy="21931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504" y="915566"/>
            <a:ext cx="7319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 Narrow" pitchFamily="34" charset="0"/>
              </a:rPr>
              <a:t>Frequency of Top (80%) Contributors to Spontaneous Fission Heating : 1 Day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1720" y="300379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latin typeface="Arial Narrow" pitchFamily="34" charset="0"/>
              </a:rPr>
              <a:t>254</a:t>
            </a:r>
            <a:r>
              <a:rPr lang="en-US">
                <a:latin typeface="Arial Narrow" pitchFamily="34" charset="0"/>
              </a:rPr>
              <a:t>Cf </a:t>
            </a:r>
            <a:r>
              <a:rPr lang="en-US" sz="1200">
                <a:latin typeface="Arial Narrow" pitchFamily="34" charset="0"/>
              </a:rPr>
              <a:t>(see Zhu+ (2018))</a:t>
            </a:r>
            <a:endParaRPr lang="en-US">
              <a:latin typeface="Arial Narrow" pitchFamily="34" charset="0"/>
            </a:endParaRP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971600" y="3147814"/>
            <a:ext cx="1080120" cy="40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-36512" y="3139103"/>
            <a:ext cx="1068507" cy="1160839"/>
            <a:chOff x="179512" y="3507854"/>
            <a:chExt cx="1068507" cy="1160839"/>
          </a:xfrm>
        </p:grpSpPr>
        <p:sp>
          <p:nvSpPr>
            <p:cNvPr id="23" name="TextBox 22"/>
            <p:cNvSpPr txBox="1"/>
            <p:nvPr/>
          </p:nvSpPr>
          <p:spPr>
            <a:xfrm>
              <a:off x="179512" y="4083918"/>
              <a:ext cx="492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Z</a:t>
              </a:r>
            </a:p>
            <a:p>
              <a:r>
                <a:rPr lang="en-US" sz="1600" b="1">
                  <a:latin typeface="Arial Narrow" pitchFamily="34" charset="0"/>
                </a:rPr>
                <a:t>    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3963" y="451596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>
              <a:off x="59887" y="375988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843222" y="3867894"/>
            <a:ext cx="187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·</a:t>
            </a:r>
            <a:r>
              <a:rPr lang="en-US" sz="1400" dirty="0">
                <a:latin typeface="Arial Narrow" pitchFamily="34" charset="0"/>
              </a:rPr>
              <a:t> indicates evaluated data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20BD9-1EB0-4C11-A880-CBA4DC0BA692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7059B8-3B57-4AAB-A468-FBF716AB263B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Results: Spontaneous Fission (</a:t>
            </a:r>
            <a:r>
              <a:rPr lang="en-US" sz="2100" b="1" dirty="0" err="1">
                <a:latin typeface="Arial Narrow" panose="020B0606020202030204" pitchFamily="34" charset="0"/>
              </a:rPr>
              <a:t>i</a:t>
            </a:r>
            <a:r>
              <a:rPr lang="en-US" sz="2100" b="1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28" name="Picture 27" descr="fire-logoclear.png">
            <a:extLst>
              <a:ext uri="{FF2B5EF4-FFF2-40B4-BE49-F238E27FC236}">
                <a16:creationId xmlns:a16="http://schemas.microsoft.com/office/drawing/2014/main" id="{E394396E-8870-42F2-A159-41C89884EE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509F78C-165D-4272-AD77-C95941DC7892}"/>
              </a:ext>
            </a:extLst>
          </p:cNvPr>
          <p:cNvSpPr txBox="1"/>
          <p:nvPr/>
        </p:nvSpPr>
        <p:spPr>
          <a:xfrm>
            <a:off x="8860889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kfig_heating_spf-1days_top80spf1new.png"/>
          <p:cNvPicPr>
            <a:picLocks noChangeAspect="1"/>
          </p:cNvPicPr>
          <p:nvPr/>
        </p:nvPicPr>
        <p:blipFill>
          <a:blip r:embed="rId2" cstate="print"/>
          <a:srcRect l="8934" t="16400" r="5201" b="22124"/>
          <a:stretch>
            <a:fillRect/>
          </a:stretch>
        </p:blipFill>
        <p:spPr>
          <a:xfrm>
            <a:off x="319477" y="1674780"/>
            <a:ext cx="4324531" cy="21931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504" y="915566"/>
            <a:ext cx="7390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 Narrow" pitchFamily="34" charset="0"/>
              </a:rPr>
              <a:t>Frequency of Top (80%) Contributors to Spontaneous Fission Heating : 1 Day</a:t>
            </a:r>
          </a:p>
        </p:txBody>
      </p:sp>
      <p:pic>
        <p:nvPicPr>
          <p:cNvPr id="21" name="Picture 20" descr="spf1d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00015"/>
            <a:ext cx="4093070" cy="3259967"/>
          </a:xfrm>
          <a:prstGeom prst="rect">
            <a:avLst/>
          </a:prstGeom>
        </p:spPr>
      </p:pic>
      <p:grpSp>
        <p:nvGrpSpPr>
          <p:cNvPr id="7" name="Group 16"/>
          <p:cNvGrpSpPr/>
          <p:nvPr/>
        </p:nvGrpSpPr>
        <p:grpSpPr>
          <a:xfrm>
            <a:off x="-36512" y="3139103"/>
            <a:ext cx="1068507" cy="1160839"/>
            <a:chOff x="179512" y="3507854"/>
            <a:chExt cx="1068507" cy="1160839"/>
          </a:xfrm>
        </p:grpSpPr>
        <p:sp>
          <p:nvSpPr>
            <p:cNvPr id="23" name="TextBox 22"/>
            <p:cNvSpPr txBox="1"/>
            <p:nvPr/>
          </p:nvSpPr>
          <p:spPr>
            <a:xfrm>
              <a:off x="179512" y="4083918"/>
              <a:ext cx="492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Z</a:t>
              </a:r>
            </a:p>
            <a:p>
              <a:r>
                <a:rPr lang="en-US" sz="1600" b="1">
                  <a:latin typeface="Arial Narrow" pitchFamily="34" charset="0"/>
                </a:rPr>
                <a:t>    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3963" y="451596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>
              <a:off x="59887" y="375988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509798" y="3867894"/>
            <a:ext cx="2210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·</a:t>
            </a:r>
            <a:r>
              <a:rPr lang="en-US" sz="1400" dirty="0">
                <a:latin typeface="Arial Narrow" pitchFamily="34" charset="0"/>
              </a:rPr>
              <a:t> indicates evaluated data</a:t>
            </a:r>
          </a:p>
          <a:p>
            <a:pPr algn="r"/>
            <a:r>
              <a:rPr lang="en-US" sz="1600" b="1" dirty="0">
                <a:latin typeface="Arial Narrow" pitchFamily="34" charset="0"/>
              </a:rPr>
              <a:t>*</a:t>
            </a:r>
            <a:r>
              <a:rPr lang="en-US" sz="1400" dirty="0">
                <a:latin typeface="Arial Narrow" pitchFamily="34" charset="0"/>
              </a:rPr>
              <a:t> indicates </a:t>
            </a:r>
            <a:r>
              <a:rPr lang="en-US" sz="1400" baseline="30000" dirty="0">
                <a:latin typeface="Arial Narrow" pitchFamily="34" charset="0"/>
              </a:rPr>
              <a:t>254</a:t>
            </a:r>
            <a:r>
              <a:rPr lang="en-US" sz="1400" dirty="0">
                <a:latin typeface="Arial Narrow" pitchFamily="34" charset="0"/>
              </a:rPr>
              <a:t>Cf not in top 80%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C0AB9-900C-4486-AFBB-068D5F49D2E6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CE3565-0C9A-4E55-B3BA-FF1C9B5F3331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Results: Spontaneous Fission (</a:t>
            </a:r>
            <a:r>
              <a:rPr lang="en-US" sz="2100" b="1" dirty="0" err="1">
                <a:latin typeface="Arial Narrow" panose="020B0606020202030204" pitchFamily="34" charset="0"/>
              </a:rPr>
              <a:t>i</a:t>
            </a:r>
            <a:r>
              <a:rPr lang="en-US" sz="2100" b="1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27" name="Picture 26" descr="fire-logoclear.png">
            <a:extLst>
              <a:ext uri="{FF2B5EF4-FFF2-40B4-BE49-F238E27FC236}">
                <a16:creationId xmlns:a16="http://schemas.microsoft.com/office/drawing/2014/main" id="{3E213C9F-AE02-4E1E-9D56-03FC411366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819BA7-4F52-4B69-9071-B8E0370AF64A}"/>
              </a:ext>
            </a:extLst>
          </p:cNvPr>
          <p:cNvSpPr txBox="1"/>
          <p:nvPr/>
        </p:nvSpPr>
        <p:spPr>
          <a:xfrm>
            <a:off x="8860889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kfig_heating_spf-8days_top80spf8new.png"/>
          <p:cNvPicPr>
            <a:picLocks noChangeAspect="1"/>
          </p:cNvPicPr>
          <p:nvPr/>
        </p:nvPicPr>
        <p:blipFill>
          <a:blip r:embed="rId2" cstate="print"/>
          <a:srcRect l="9867" t="16400" r="5201" b="22001"/>
          <a:stretch>
            <a:fillRect/>
          </a:stretch>
        </p:blipFill>
        <p:spPr>
          <a:xfrm>
            <a:off x="323528" y="1707654"/>
            <a:ext cx="4320479" cy="21602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504" y="915566"/>
            <a:ext cx="7496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 Narrow" pitchFamily="34" charset="0"/>
              </a:rPr>
              <a:t>Frequency of Top (80%) Contributors to Spontaneous Fission Heating : 8 Days</a:t>
            </a:r>
          </a:p>
        </p:txBody>
      </p:sp>
      <p:grpSp>
        <p:nvGrpSpPr>
          <p:cNvPr id="7" name="Group 16"/>
          <p:cNvGrpSpPr/>
          <p:nvPr/>
        </p:nvGrpSpPr>
        <p:grpSpPr>
          <a:xfrm>
            <a:off x="-36512" y="3139103"/>
            <a:ext cx="1068507" cy="1160839"/>
            <a:chOff x="179512" y="3507854"/>
            <a:chExt cx="1068507" cy="1160839"/>
          </a:xfrm>
        </p:grpSpPr>
        <p:sp>
          <p:nvSpPr>
            <p:cNvPr id="23" name="TextBox 22"/>
            <p:cNvSpPr txBox="1"/>
            <p:nvPr/>
          </p:nvSpPr>
          <p:spPr>
            <a:xfrm>
              <a:off x="179512" y="4083918"/>
              <a:ext cx="492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Z</a:t>
              </a:r>
            </a:p>
            <a:p>
              <a:r>
                <a:rPr lang="en-US" sz="1600" b="1">
                  <a:latin typeface="Arial Narrow" pitchFamily="34" charset="0"/>
                </a:rPr>
                <a:t>    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3963" y="451596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>
              <a:off x="59887" y="375988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843222" y="3867894"/>
            <a:ext cx="187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·</a:t>
            </a:r>
            <a:r>
              <a:rPr lang="en-US" sz="1400" dirty="0">
                <a:latin typeface="Arial Narrow" pitchFamily="34" charset="0"/>
              </a:rPr>
              <a:t> indicates evaluated data</a:t>
            </a:r>
          </a:p>
        </p:txBody>
      </p:sp>
      <p:pic>
        <p:nvPicPr>
          <p:cNvPr id="24" name="Picture 23" descr="spf8d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5402" y="1707654"/>
            <a:ext cx="3875070" cy="21602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8DE92B3-FE80-4A33-BC23-CE4A06F9D05F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EF042-B89F-4DBA-9AF2-C1BC1CD139A5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Results: Spontaneous Fission (ii)</a:t>
            </a:r>
          </a:p>
        </p:txBody>
      </p:sp>
      <p:pic>
        <p:nvPicPr>
          <p:cNvPr id="27" name="Picture 26" descr="fire-logoclear.png">
            <a:extLst>
              <a:ext uri="{FF2B5EF4-FFF2-40B4-BE49-F238E27FC236}">
                <a16:creationId xmlns:a16="http://schemas.microsoft.com/office/drawing/2014/main" id="{D230559C-600F-48E1-B9F5-BE2209994E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AC162BF-324D-45D0-A51B-F13432EEF3B0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kfig_heating_spf-50days_top80spf50new.png"/>
          <p:cNvPicPr>
            <a:picLocks noChangeAspect="1"/>
          </p:cNvPicPr>
          <p:nvPr/>
        </p:nvPicPr>
        <p:blipFill>
          <a:blip r:embed="rId2" cstate="print"/>
          <a:srcRect l="9867" t="16400" r="6134" b="22001"/>
          <a:stretch>
            <a:fillRect/>
          </a:stretch>
        </p:blipFill>
        <p:spPr>
          <a:xfrm>
            <a:off x="323528" y="1685252"/>
            <a:ext cx="4320480" cy="21826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504" y="915566"/>
            <a:ext cx="761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 Narrow" pitchFamily="34" charset="0"/>
              </a:rPr>
              <a:t>Frequency of Top (80%) Contributors to Spontaneous Fission Heating : 50 Days</a:t>
            </a:r>
          </a:p>
        </p:txBody>
      </p:sp>
      <p:grpSp>
        <p:nvGrpSpPr>
          <p:cNvPr id="7" name="Group 16"/>
          <p:cNvGrpSpPr/>
          <p:nvPr/>
        </p:nvGrpSpPr>
        <p:grpSpPr>
          <a:xfrm>
            <a:off x="-36512" y="3139103"/>
            <a:ext cx="1068507" cy="1160839"/>
            <a:chOff x="179512" y="3507854"/>
            <a:chExt cx="1068507" cy="1160839"/>
          </a:xfrm>
        </p:grpSpPr>
        <p:sp>
          <p:nvSpPr>
            <p:cNvPr id="23" name="TextBox 22"/>
            <p:cNvSpPr txBox="1"/>
            <p:nvPr/>
          </p:nvSpPr>
          <p:spPr>
            <a:xfrm>
              <a:off x="179512" y="4083918"/>
              <a:ext cx="492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Z</a:t>
              </a:r>
            </a:p>
            <a:p>
              <a:r>
                <a:rPr lang="en-US" sz="1600" b="1">
                  <a:latin typeface="Arial Narrow" pitchFamily="34" charset="0"/>
                </a:rPr>
                <a:t>    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3963" y="451596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>
              <a:off x="59887" y="375988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843222" y="3867894"/>
            <a:ext cx="187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·</a:t>
            </a:r>
            <a:r>
              <a:rPr lang="en-US" sz="1400" dirty="0">
                <a:latin typeface="Arial Narrow" pitchFamily="34" charset="0"/>
              </a:rPr>
              <a:t> indicates evaluated data</a:t>
            </a:r>
          </a:p>
        </p:txBody>
      </p:sp>
      <p:pic>
        <p:nvPicPr>
          <p:cNvPr id="21" name="Picture 20" descr="spf50d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95686"/>
            <a:ext cx="3923928" cy="15940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F00DC6-829B-4A6E-86FF-889E704BA4FA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A662D6-B2B4-47BE-8BFF-30212F1EA5BF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4E1B3F-1B4D-44A2-B2C2-CE747B20C68E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Results: Spontaneous Fission (iii)</a:t>
            </a:r>
          </a:p>
        </p:txBody>
      </p:sp>
      <p:pic>
        <p:nvPicPr>
          <p:cNvPr id="28" name="Picture 27" descr="fire-logoclear.png">
            <a:extLst>
              <a:ext uri="{FF2B5EF4-FFF2-40B4-BE49-F238E27FC236}">
                <a16:creationId xmlns:a16="http://schemas.microsoft.com/office/drawing/2014/main" id="{0406CCFC-CA42-4997-9D5D-1A85D787B7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-36512" y="2363830"/>
            <a:ext cx="1068507" cy="1160839"/>
            <a:chOff x="179512" y="3507854"/>
            <a:chExt cx="1068507" cy="1160839"/>
          </a:xfrm>
        </p:grpSpPr>
        <p:sp>
          <p:nvSpPr>
            <p:cNvPr id="23" name="TextBox 22"/>
            <p:cNvSpPr txBox="1"/>
            <p:nvPr/>
          </p:nvSpPr>
          <p:spPr>
            <a:xfrm>
              <a:off x="179512" y="4083918"/>
              <a:ext cx="492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Z</a:t>
              </a:r>
            </a:p>
            <a:p>
              <a:r>
                <a:rPr lang="en-US" sz="1600" b="1">
                  <a:latin typeface="Arial Narrow" pitchFamily="34" charset="0"/>
                </a:rPr>
                <a:t>    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3963" y="451596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>
              <a:off x="59887" y="375988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03074" y="3146626"/>
            <a:ext cx="187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·</a:t>
            </a:r>
            <a:r>
              <a:rPr lang="en-US" sz="1400" dirty="0">
                <a:latin typeface="Arial Narrow" pitchFamily="34" charset="0"/>
              </a:rPr>
              <a:t> indicates evaluated data</a:t>
            </a:r>
          </a:p>
        </p:txBody>
      </p:sp>
      <p:pic>
        <p:nvPicPr>
          <p:cNvPr id="22" name="Picture 21" descr="kfig_heating_ad1days-top80alphanew.png"/>
          <p:cNvPicPr>
            <a:picLocks noChangeAspect="1"/>
          </p:cNvPicPr>
          <p:nvPr/>
        </p:nvPicPr>
        <p:blipFill>
          <a:blip r:embed="rId2" cstate="print"/>
          <a:srcRect l="7560" r="17786" b="9281"/>
          <a:stretch>
            <a:fillRect/>
          </a:stretch>
        </p:blipFill>
        <p:spPr>
          <a:xfrm>
            <a:off x="238642" y="1499657"/>
            <a:ext cx="2785185" cy="1692264"/>
          </a:xfrm>
          <a:prstGeom prst="rect">
            <a:avLst/>
          </a:prstGeom>
        </p:spPr>
      </p:pic>
      <p:pic>
        <p:nvPicPr>
          <p:cNvPr id="24" name="Picture 23" descr="kfig_heating_ad8days-top80alphanew (1).png"/>
          <p:cNvPicPr>
            <a:picLocks noChangeAspect="1"/>
          </p:cNvPicPr>
          <p:nvPr/>
        </p:nvPicPr>
        <p:blipFill>
          <a:blip r:embed="rId3" cstate="print"/>
          <a:srcRect l="7476" r="17870" b="8421"/>
          <a:stretch>
            <a:fillRect/>
          </a:stretch>
        </p:blipFill>
        <p:spPr>
          <a:xfrm>
            <a:off x="3053393" y="1491630"/>
            <a:ext cx="2785184" cy="1708319"/>
          </a:xfrm>
          <a:prstGeom prst="rect">
            <a:avLst/>
          </a:prstGeom>
        </p:spPr>
      </p:pic>
      <p:pic>
        <p:nvPicPr>
          <p:cNvPr id="27" name="Picture 26" descr="kfig_heating_ad30days-top80alphanew (1).png"/>
          <p:cNvPicPr>
            <a:picLocks noChangeAspect="1"/>
          </p:cNvPicPr>
          <p:nvPr/>
        </p:nvPicPr>
        <p:blipFill>
          <a:blip r:embed="rId4" cstate="print"/>
          <a:srcRect l="7476" r="5670" b="8421"/>
          <a:stretch>
            <a:fillRect/>
          </a:stretch>
        </p:blipFill>
        <p:spPr>
          <a:xfrm>
            <a:off x="5868144" y="1491630"/>
            <a:ext cx="3240360" cy="17083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504" y="699542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 Narrow" pitchFamily="34" charset="0"/>
              </a:rPr>
              <a:t>Frequency of Top (80%) Contributors to </a:t>
            </a:r>
            <a:r>
              <a:rPr lang="el-GR" sz="2000"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sz="2000">
                <a:latin typeface="Arial Narrow" pitchFamily="34" charset="0"/>
              </a:rPr>
              <a:t>-decay Heating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59632" y="1153076"/>
            <a:ext cx="6552728" cy="338554"/>
            <a:chOff x="1259632" y="1153076"/>
            <a:chExt cx="6552728" cy="338554"/>
          </a:xfrm>
        </p:grpSpPr>
        <p:sp>
          <p:nvSpPr>
            <p:cNvPr id="31" name="TextBox 30"/>
            <p:cNvSpPr txBox="1"/>
            <p:nvPr/>
          </p:nvSpPr>
          <p:spPr>
            <a:xfrm>
              <a:off x="1259632" y="1153076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1 Day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64135" y="1153076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8 Days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10537" y="1153076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30 Days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AD7D78A-4EE0-457A-AE70-C4E2F82C859B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EA3230-9EDC-482D-BDB2-10B0428F1CE1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Results: </a:t>
            </a:r>
            <a:r>
              <a:rPr lang="el-GR" sz="2100" b="1" dirty="0">
                <a:latin typeface="Arial Narrow" panose="020B0606020202030204" pitchFamily="34" charset="0"/>
              </a:rPr>
              <a:t>α</a:t>
            </a:r>
            <a:r>
              <a:rPr lang="en-US" sz="2100" b="1" dirty="0">
                <a:latin typeface="Arial Narrow" panose="020B0606020202030204" pitchFamily="34" charset="0"/>
              </a:rPr>
              <a:t>-Decay </a:t>
            </a:r>
          </a:p>
        </p:txBody>
      </p:sp>
      <p:pic>
        <p:nvPicPr>
          <p:cNvPr id="36" name="Picture 35" descr="fire-logoclear.png">
            <a:extLst>
              <a:ext uri="{FF2B5EF4-FFF2-40B4-BE49-F238E27FC236}">
                <a16:creationId xmlns:a16="http://schemas.microsoft.com/office/drawing/2014/main" id="{E53E478F-DB79-4A49-BF33-E1FF7A37E8B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854D33-35B7-423E-8C55-551A1DD5213F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7504" y="699542"/>
            <a:ext cx="54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 Narrow" pitchFamily="34" charset="0"/>
              </a:rPr>
              <a:t>Frequency of Top (80%) Contributors to </a:t>
            </a:r>
            <a:r>
              <a:rPr lang="el-GR" sz="2000"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sz="2000">
                <a:latin typeface="Arial Narrow" pitchFamily="34" charset="0"/>
              </a:rPr>
              <a:t>-decay Heating</a:t>
            </a:r>
          </a:p>
        </p:txBody>
      </p:sp>
      <p:grpSp>
        <p:nvGrpSpPr>
          <p:cNvPr id="7" name="Group 16"/>
          <p:cNvGrpSpPr/>
          <p:nvPr/>
        </p:nvGrpSpPr>
        <p:grpSpPr>
          <a:xfrm>
            <a:off x="-36512" y="2363830"/>
            <a:ext cx="1068507" cy="1160839"/>
            <a:chOff x="179512" y="3507854"/>
            <a:chExt cx="1068507" cy="1160839"/>
          </a:xfrm>
        </p:grpSpPr>
        <p:sp>
          <p:nvSpPr>
            <p:cNvPr id="23" name="TextBox 22"/>
            <p:cNvSpPr txBox="1"/>
            <p:nvPr/>
          </p:nvSpPr>
          <p:spPr>
            <a:xfrm>
              <a:off x="179512" y="4083918"/>
              <a:ext cx="492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Z</a:t>
              </a:r>
            </a:p>
            <a:p>
              <a:r>
                <a:rPr lang="en-US" sz="1600" b="1">
                  <a:latin typeface="Arial Narrow" pitchFamily="34" charset="0"/>
                </a:rPr>
                <a:t>    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3963" y="451596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>
              <a:off x="59887" y="375988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03074" y="3146626"/>
            <a:ext cx="187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·</a:t>
            </a:r>
            <a:r>
              <a:rPr lang="en-US" sz="1400" dirty="0">
                <a:latin typeface="Arial Narrow" pitchFamily="34" charset="0"/>
              </a:rPr>
              <a:t> indicates evaluated data</a:t>
            </a:r>
          </a:p>
        </p:txBody>
      </p:sp>
      <p:pic>
        <p:nvPicPr>
          <p:cNvPr id="22" name="Picture 21" descr="kfig_heating_ad1days-top80alphanew.png"/>
          <p:cNvPicPr>
            <a:picLocks noChangeAspect="1"/>
          </p:cNvPicPr>
          <p:nvPr/>
        </p:nvPicPr>
        <p:blipFill>
          <a:blip r:embed="rId2" cstate="print"/>
          <a:srcRect l="7560" r="17786" b="9281"/>
          <a:stretch>
            <a:fillRect/>
          </a:stretch>
        </p:blipFill>
        <p:spPr>
          <a:xfrm>
            <a:off x="238642" y="1499657"/>
            <a:ext cx="2785185" cy="1692264"/>
          </a:xfrm>
          <a:prstGeom prst="rect">
            <a:avLst/>
          </a:prstGeom>
        </p:spPr>
      </p:pic>
      <p:pic>
        <p:nvPicPr>
          <p:cNvPr id="24" name="Picture 23" descr="kfig_heating_ad8days-top80alphanew (1).png"/>
          <p:cNvPicPr>
            <a:picLocks noChangeAspect="1"/>
          </p:cNvPicPr>
          <p:nvPr/>
        </p:nvPicPr>
        <p:blipFill>
          <a:blip r:embed="rId3" cstate="print"/>
          <a:srcRect l="7476" r="17870" b="8421"/>
          <a:stretch>
            <a:fillRect/>
          </a:stretch>
        </p:blipFill>
        <p:spPr>
          <a:xfrm>
            <a:off x="3053393" y="1491630"/>
            <a:ext cx="2785184" cy="1708319"/>
          </a:xfrm>
          <a:prstGeom prst="rect">
            <a:avLst/>
          </a:prstGeom>
        </p:spPr>
      </p:pic>
      <p:pic>
        <p:nvPicPr>
          <p:cNvPr id="27" name="Picture 26" descr="kfig_heating_ad30days-top80alphanew (1).png"/>
          <p:cNvPicPr>
            <a:picLocks noChangeAspect="1"/>
          </p:cNvPicPr>
          <p:nvPr/>
        </p:nvPicPr>
        <p:blipFill>
          <a:blip r:embed="rId4" cstate="print"/>
          <a:srcRect l="7476" r="5670" b="8421"/>
          <a:stretch>
            <a:fillRect/>
          </a:stretch>
        </p:blipFill>
        <p:spPr>
          <a:xfrm>
            <a:off x="5868144" y="1491630"/>
            <a:ext cx="3240360" cy="1708319"/>
          </a:xfrm>
          <a:prstGeom prst="rect">
            <a:avLst/>
          </a:prstGeom>
        </p:spPr>
      </p:pic>
      <p:pic>
        <p:nvPicPr>
          <p:cNvPr id="21" name="Picture 20" descr="alphaaaa.png"/>
          <p:cNvPicPr>
            <a:picLocks noChangeAspect="1"/>
          </p:cNvPicPr>
          <p:nvPr/>
        </p:nvPicPr>
        <p:blipFill>
          <a:blip r:embed="rId5" cstate="print"/>
          <a:srcRect l="19654" r="57874" b="64829"/>
          <a:stretch>
            <a:fillRect/>
          </a:stretch>
        </p:blipFill>
        <p:spPr>
          <a:xfrm>
            <a:off x="3671900" y="3291830"/>
            <a:ext cx="1800200" cy="1584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2123728" y="1563638"/>
            <a:ext cx="93610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32040" y="1563638"/>
            <a:ext cx="93610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740352" y="1563638"/>
            <a:ext cx="93610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79912" y="4011910"/>
            <a:ext cx="165618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259632" y="1153076"/>
            <a:ext cx="6552728" cy="338554"/>
            <a:chOff x="1259632" y="1153076"/>
            <a:chExt cx="6552728" cy="338554"/>
          </a:xfrm>
        </p:grpSpPr>
        <p:sp>
          <p:nvSpPr>
            <p:cNvPr id="34" name="TextBox 33"/>
            <p:cNvSpPr txBox="1"/>
            <p:nvPr/>
          </p:nvSpPr>
          <p:spPr>
            <a:xfrm>
              <a:off x="1259632" y="1153076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1 Day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64135" y="1153076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8 Days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10537" y="1153076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30 Days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37A4CA6-18DE-4C16-8BD9-6FBA24E5A7D1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81D665-FEB8-4BA7-B117-237DD58ABC5A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9DBDD4-27E5-487C-B22E-EC912E21616E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Results: </a:t>
            </a:r>
            <a:r>
              <a:rPr lang="el-GR" sz="2100" b="1" dirty="0">
                <a:latin typeface="Arial Narrow" panose="020B0606020202030204" pitchFamily="34" charset="0"/>
              </a:rPr>
              <a:t>α</a:t>
            </a:r>
            <a:r>
              <a:rPr lang="en-US" sz="2100" b="1" dirty="0">
                <a:latin typeface="Arial Narrow" panose="020B0606020202030204" pitchFamily="34" charset="0"/>
              </a:rPr>
              <a:t>-Decay </a:t>
            </a:r>
          </a:p>
        </p:txBody>
      </p:sp>
      <p:pic>
        <p:nvPicPr>
          <p:cNvPr id="40" name="Picture 39" descr="fire-logoclear.png">
            <a:extLst>
              <a:ext uri="{FF2B5EF4-FFF2-40B4-BE49-F238E27FC236}">
                <a16:creationId xmlns:a16="http://schemas.microsoft.com/office/drawing/2014/main" id="{CB54722F-87F1-46E6-A2A2-93922481CC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7504" y="843558"/>
            <a:ext cx="54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 Narrow" pitchFamily="34" charset="0"/>
              </a:rPr>
              <a:t>Frequency of Top (80%) Contributors to </a:t>
            </a:r>
            <a:r>
              <a:rPr lang="el-GR" sz="2000">
                <a:latin typeface="Cambria Math" pitchFamily="18" charset="0"/>
                <a:ea typeface="Cambria Math" pitchFamily="18" charset="0"/>
              </a:rPr>
              <a:t>β</a:t>
            </a:r>
            <a:r>
              <a:rPr lang="en-US" sz="2000">
                <a:latin typeface="Arial Narrow" pitchFamily="34" charset="0"/>
              </a:rPr>
              <a:t>-decay Heating</a:t>
            </a:r>
          </a:p>
        </p:txBody>
      </p:sp>
      <p:grpSp>
        <p:nvGrpSpPr>
          <p:cNvPr id="7" name="Group 16"/>
          <p:cNvGrpSpPr/>
          <p:nvPr/>
        </p:nvGrpSpPr>
        <p:grpSpPr>
          <a:xfrm>
            <a:off x="-36512" y="3787175"/>
            <a:ext cx="1068507" cy="1160839"/>
            <a:chOff x="179512" y="3507854"/>
            <a:chExt cx="1068507" cy="1160839"/>
          </a:xfrm>
        </p:grpSpPr>
        <p:sp>
          <p:nvSpPr>
            <p:cNvPr id="23" name="TextBox 22"/>
            <p:cNvSpPr txBox="1"/>
            <p:nvPr/>
          </p:nvSpPr>
          <p:spPr>
            <a:xfrm>
              <a:off x="179512" y="4083918"/>
              <a:ext cx="492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Z</a:t>
              </a:r>
            </a:p>
            <a:p>
              <a:r>
                <a:rPr lang="en-US" sz="1600" b="1">
                  <a:latin typeface="Arial Narrow" pitchFamily="34" charset="0"/>
                </a:rPr>
                <a:t>    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3963" y="451596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>
              <a:off x="59887" y="375988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03074" y="4578682"/>
            <a:ext cx="187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·</a:t>
            </a:r>
            <a:r>
              <a:rPr lang="en-US" sz="1400" dirty="0">
                <a:latin typeface="Arial Narrow" pitchFamily="34" charset="0"/>
              </a:rPr>
              <a:t> indicates evaluated data</a:t>
            </a:r>
          </a:p>
        </p:txBody>
      </p:sp>
      <p:pic>
        <p:nvPicPr>
          <p:cNvPr id="37" name="Picture 36" descr="kfig_betabig2.png"/>
          <p:cNvPicPr>
            <a:picLocks noChangeAspect="1"/>
          </p:cNvPicPr>
          <p:nvPr/>
        </p:nvPicPr>
        <p:blipFill>
          <a:blip r:embed="rId2" cstate="print"/>
          <a:srcRect l="3019" b="4771"/>
          <a:stretch>
            <a:fillRect/>
          </a:stretch>
        </p:blipFill>
        <p:spPr>
          <a:xfrm>
            <a:off x="395536" y="1275606"/>
            <a:ext cx="5714225" cy="321379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95536" y="307580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 Narrow" pitchFamily="34" charset="0"/>
              </a:rPr>
              <a:t>8 Days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8995" y="3075806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 Narrow" pitchFamily="34" charset="0"/>
              </a:rPr>
              <a:t>30 Days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88224" y="2307525"/>
            <a:ext cx="207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Differences in model predictions show up in diversity of </a:t>
            </a:r>
            <a:r>
              <a:rPr lang="el-GR">
                <a:latin typeface="Arial Narrow" pitchFamily="34" charset="0"/>
              </a:rPr>
              <a:t>β</a:t>
            </a:r>
            <a:r>
              <a:rPr lang="en-US">
                <a:latin typeface="Arial Narrow" pitchFamily="34" charset="0"/>
              </a:rPr>
              <a:t>-decay heaters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44BC7E-F40F-4FB3-9AA8-7D0738428D85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ED3D99-9238-4778-AFAF-1BFB4B9249A3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Results: </a:t>
            </a:r>
            <a:r>
              <a:rPr lang="el-GR" sz="2100" b="1" dirty="0">
                <a:latin typeface="Arial Narrow" panose="020B0606020202030204" pitchFamily="34" charset="0"/>
              </a:rPr>
              <a:t>β</a:t>
            </a:r>
            <a:r>
              <a:rPr lang="en-US" sz="2100" b="1" dirty="0">
                <a:latin typeface="Arial Narrow" panose="020B0606020202030204" pitchFamily="34" charset="0"/>
              </a:rPr>
              <a:t>-Decay </a:t>
            </a:r>
          </a:p>
        </p:txBody>
      </p:sp>
      <p:pic>
        <p:nvPicPr>
          <p:cNvPr id="29" name="Picture 28" descr="fire-logoclear.png">
            <a:extLst>
              <a:ext uri="{FF2B5EF4-FFF2-40B4-BE49-F238E27FC236}">
                <a16:creationId xmlns:a16="http://schemas.microsoft.com/office/drawing/2014/main" id="{ED269A9F-88DC-450D-9D46-D1E7486E96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ADE3542-487F-46B5-AA8D-00F22E4F492B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751" y="848119"/>
            <a:ext cx="4462257" cy="326892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7544" y="4290650"/>
            <a:ext cx="4248472" cy="369332"/>
            <a:chOff x="611560" y="4290650"/>
            <a:chExt cx="4248472" cy="369332"/>
          </a:xfrm>
        </p:grpSpPr>
        <p:sp>
          <p:nvSpPr>
            <p:cNvPr id="17" name="Rectangle 16"/>
            <p:cNvSpPr/>
            <p:nvPr/>
          </p:nvSpPr>
          <p:spPr>
            <a:xfrm>
              <a:off x="1043584" y="4290650"/>
              <a:ext cx="3816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Sp. Fission            </a:t>
              </a:r>
              <a:r>
                <a:rPr lang="el-GR">
                  <a:latin typeface="Cambria Math" pitchFamily="18" charset="0"/>
                  <a:ea typeface="Cambria Math" pitchFamily="18" charset="0"/>
                </a:rPr>
                <a:t>α</a:t>
              </a:r>
              <a:r>
                <a:rPr lang="en-US">
                  <a:latin typeface="Arial Narrow" pitchFamily="34" charset="0"/>
                </a:rPr>
                <a:t>-decay            </a:t>
              </a:r>
              <a:r>
                <a:rPr lang="el-GR">
                  <a:latin typeface="Cambria Math" pitchFamily="18" charset="0"/>
                  <a:ea typeface="Cambria Math" pitchFamily="18" charset="0"/>
                </a:rPr>
                <a:t>β</a:t>
              </a:r>
              <a:r>
                <a:rPr lang="en-US">
                  <a:latin typeface="Arial Narrow" pitchFamily="34" charset="0"/>
                </a:rPr>
                <a:t>-decay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11560" y="4475316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491856" y="4475316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95760" y="4475316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788024" y="77155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 Narrow" pitchFamily="34" charset="0"/>
              </a:rPr>
              <a:t>- Changes in theoretical </a:t>
            </a:r>
            <a:r>
              <a:rPr lang="en-US" i="1">
                <a:latin typeface="Arial Narrow" pitchFamily="34" charset="0"/>
              </a:rPr>
              <a:t>nuclear model</a:t>
            </a:r>
            <a:r>
              <a:rPr lang="en-US">
                <a:latin typeface="Arial Narrow" pitchFamily="34" charset="0"/>
              </a:rPr>
              <a:t>, </a:t>
            </a:r>
            <a:r>
              <a:rPr lang="en-US" i="1">
                <a:latin typeface="Arial Narrow" pitchFamily="34" charset="0"/>
              </a:rPr>
              <a:t>fission rate</a:t>
            </a:r>
            <a:r>
              <a:rPr lang="en-US">
                <a:latin typeface="Arial Narrow" pitchFamily="34" charset="0"/>
              </a:rPr>
              <a:t>, </a:t>
            </a:r>
            <a:r>
              <a:rPr lang="en-US" i="1">
                <a:latin typeface="Arial Narrow" pitchFamily="34" charset="0"/>
              </a:rPr>
              <a:t>fission yield</a:t>
            </a:r>
            <a:r>
              <a:rPr lang="en-US">
                <a:latin typeface="Arial Narrow" pitchFamily="34" charset="0"/>
              </a:rPr>
              <a:t>, and </a:t>
            </a:r>
            <a:r>
              <a:rPr lang="en-US" i="1">
                <a:latin typeface="Arial Narrow" pitchFamily="34" charset="0"/>
              </a:rPr>
              <a:t>Y</a:t>
            </a:r>
            <a:r>
              <a:rPr lang="en-US" i="1" baseline="-25000">
                <a:latin typeface="Arial Narrow" pitchFamily="34" charset="0"/>
              </a:rPr>
              <a:t>e</a:t>
            </a:r>
            <a:r>
              <a:rPr lang="en-US">
                <a:latin typeface="Arial Narrow" pitchFamily="34" charset="0"/>
              </a:rPr>
              <a:t> lead to large changes in expected heating from spontaneous fission &amp; </a:t>
            </a:r>
            <a:r>
              <a:rPr lang="el-GR">
                <a:latin typeface="Arial Narrow" pitchFamily="34" charset="0"/>
              </a:rPr>
              <a:t>α</a:t>
            </a:r>
            <a:r>
              <a:rPr lang="en-US">
                <a:latin typeface="Arial Narrow" pitchFamily="34" charset="0"/>
              </a:rPr>
              <a:t>-decay.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B154F3-B256-4156-90D8-C1598B5C308E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EB80F0-EF93-407E-810B-1380E778D992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Conclusions (</a:t>
            </a:r>
            <a:r>
              <a:rPr lang="en-US" sz="2100" b="1" dirty="0" err="1">
                <a:latin typeface="Arial Narrow" panose="020B0606020202030204" pitchFamily="34" charset="0"/>
              </a:rPr>
              <a:t>i</a:t>
            </a:r>
            <a:r>
              <a:rPr lang="en-US" sz="2100" b="1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28" name="Picture 27" descr="fire-logoclear.png">
            <a:extLst>
              <a:ext uri="{FF2B5EF4-FFF2-40B4-BE49-F238E27FC236}">
                <a16:creationId xmlns:a16="http://schemas.microsoft.com/office/drawing/2014/main" id="{66060D62-E6F3-4101-B38C-284AC2A021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47E6F6-A70D-4BDE-B5A9-06068F2C488C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3D1476-83F6-4CF4-A86F-FA546EB716F1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339E1-8AD8-4258-8B84-B2B83587CB2B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Background: Kilonovae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D2408-3A80-4D96-A933-DA79FF162B38}"/>
              </a:ext>
            </a:extLst>
          </p:cNvPr>
          <p:cNvSpPr txBox="1"/>
          <p:nvPr/>
        </p:nvSpPr>
        <p:spPr>
          <a:xfrm>
            <a:off x="223285" y="923825"/>
            <a:ext cx="5837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 Narrow" panose="020B0606020202030204" pitchFamily="34" charset="0"/>
              </a:rPr>
              <a:t>Observations of GW170817 and accompanying electromagnetic transient suggest neutron star mergers as an important r-process production site. </a:t>
            </a:r>
          </a:p>
          <a:p>
            <a:endParaRPr lang="en-US" sz="1500" dirty="0">
              <a:latin typeface="Arial Narrow" panose="020B0606020202030204" pitchFamily="34" charset="0"/>
            </a:endParaRPr>
          </a:p>
          <a:p>
            <a:r>
              <a:rPr lang="en-US" sz="1500" dirty="0">
                <a:latin typeface="Arial Narrow" panose="020B0606020202030204" pitchFamily="34" charset="0"/>
              </a:rPr>
              <a:t>Radioactive decay of heavy isotopes deposits energy into explosive transient. </a:t>
            </a:r>
          </a:p>
          <a:p>
            <a:endParaRPr lang="en-US" sz="1500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A more complicated picture:</a:t>
            </a:r>
          </a:p>
          <a:p>
            <a:endParaRPr lang="en-US" b="1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b="1" i="1" dirty="0">
                <a:latin typeface="Arial Narrow" pitchFamily="34" charset="0"/>
              </a:rPr>
              <a:t>How much</a:t>
            </a:r>
            <a:r>
              <a:rPr lang="en-US" sz="1500" dirty="0">
                <a:latin typeface="Arial Narrow" pitchFamily="34" charset="0"/>
              </a:rPr>
              <a:t>: Differences in ejecta mechanisms as well as more complicated processes </a:t>
            </a:r>
            <a:r>
              <a:rPr lang="en-US" sz="1500" dirty="0">
                <a:latin typeface="Arial Narrow" pitchFamily="34" charset="0"/>
                <a:sym typeface="Wingdings" pitchFamily="2" charset="2"/>
              </a:rPr>
              <a:t> different yields</a:t>
            </a:r>
          </a:p>
          <a:p>
            <a:endParaRPr lang="en-US" sz="1500" dirty="0">
              <a:latin typeface="Arial Narrow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500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1500" b="1" i="1" dirty="0">
                <a:latin typeface="Arial Narrow" pitchFamily="34" charset="0"/>
                <a:sym typeface="Wingdings" pitchFamily="2" charset="2"/>
              </a:rPr>
              <a:t>What</a:t>
            </a:r>
            <a:r>
              <a:rPr lang="en-US" sz="1500" dirty="0">
                <a:latin typeface="Arial Narrow" pitchFamily="34" charset="0"/>
                <a:sym typeface="Wingdings" pitchFamily="2" charset="2"/>
              </a:rPr>
              <a:t>: Robustness of </a:t>
            </a:r>
            <a:r>
              <a:rPr lang="en-US" sz="1500" i="1" dirty="0">
                <a:latin typeface="Arial Narrow" pitchFamily="34" charset="0"/>
                <a:sym typeface="Wingdings" pitchFamily="2" charset="2"/>
              </a:rPr>
              <a:t>r</a:t>
            </a:r>
            <a:r>
              <a:rPr lang="en-US" sz="1500" dirty="0">
                <a:latin typeface="Arial Narrow" pitchFamily="34" charset="0"/>
                <a:sym typeface="Wingdings" pitchFamily="2" charset="2"/>
              </a:rPr>
              <a:t>-process not well constrained  different ejecta composition</a:t>
            </a:r>
            <a:endParaRPr lang="en-US" sz="1500" dirty="0">
              <a:latin typeface="Arial Narrow" panose="020B0606020202030204" pitchFamily="34" charset="0"/>
            </a:endParaRPr>
          </a:p>
          <a:p>
            <a:endParaRPr lang="en-US" sz="1500" dirty="0">
              <a:latin typeface="Arial Narrow" panose="020B0606020202030204" pitchFamily="34" charset="0"/>
            </a:endParaRPr>
          </a:p>
          <a:p>
            <a:r>
              <a:rPr lang="en-US" sz="1500" dirty="0">
                <a:latin typeface="Arial Narrow" panose="020B0606020202030204" pitchFamily="34" charset="0"/>
              </a:rPr>
              <a:t>How can we infer information from the observed signal?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3A7F417-0C6C-4B8B-8F78-621D041C1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36" y="2655477"/>
            <a:ext cx="2285189" cy="1985258"/>
          </a:xfrm>
          <a:prstGeom prst="rect">
            <a:avLst/>
          </a:prstGeom>
        </p:spPr>
      </p:pic>
      <p:pic>
        <p:nvPicPr>
          <p:cNvPr id="10" name="Picture 9" descr="A picture containing star, fireworks, ball, sky&#10;&#10;Description automatically generated">
            <a:extLst>
              <a:ext uri="{FF2B5EF4-FFF2-40B4-BE49-F238E27FC236}">
                <a16:creationId xmlns:a16="http://schemas.microsoft.com/office/drawing/2014/main" id="{B49D1257-7900-48A7-B96D-690D13EF4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96" y="821494"/>
            <a:ext cx="2272328" cy="17502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5FC9A-D495-4F12-92AD-C01E11454371}"/>
              </a:ext>
            </a:extLst>
          </p:cNvPr>
          <p:cNvSpPr txBox="1"/>
          <p:nvPr/>
        </p:nvSpPr>
        <p:spPr>
          <a:xfrm>
            <a:off x="6969639" y="4640735"/>
            <a:ext cx="2097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 Narrow" panose="020B0606020202030204" pitchFamily="34" charset="0"/>
              </a:rPr>
              <a:t>Tanvir </a:t>
            </a:r>
            <a:r>
              <a:rPr lang="en-US" sz="900" i="1" dirty="0">
                <a:latin typeface="Arial Narrow" panose="020B0606020202030204" pitchFamily="34" charset="0"/>
              </a:rPr>
              <a:t>et al</a:t>
            </a:r>
            <a:r>
              <a:rPr lang="en-US" sz="900" dirty="0">
                <a:latin typeface="Arial Narrow" panose="020B0606020202030204" pitchFamily="34" charset="0"/>
              </a:rPr>
              <a:t>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918EE-38D9-433F-80DD-F18FF86E96C1}"/>
              </a:ext>
            </a:extLst>
          </p:cNvPr>
          <p:cNvSpPr txBox="1"/>
          <p:nvPr/>
        </p:nvSpPr>
        <p:spPr>
          <a:xfrm>
            <a:off x="8860889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9" name="Picture 8" descr="fire-logoclear.png">
            <a:extLst>
              <a:ext uri="{FF2B5EF4-FFF2-40B4-BE49-F238E27FC236}">
                <a16:creationId xmlns:a16="http://schemas.microsoft.com/office/drawing/2014/main" id="{9F5FE7D8-12D5-4D23-A40B-DA82F19830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788024" y="771550"/>
            <a:ext cx="41764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Changes in theoretical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nuclear model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fission rate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fission yield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and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Y</a:t>
            </a:r>
            <a:r>
              <a:rPr lang="en-US" sz="1600" i="1" baseline="-250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lead to large changes in expected heating from spontaneous fission &amp;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α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-decay. </a:t>
            </a:r>
          </a:p>
          <a:p>
            <a:pPr>
              <a:buFontTx/>
              <a:buChar char="-"/>
            </a:pPr>
            <a:r>
              <a:rPr lang="en-US" dirty="0">
                <a:latin typeface="Arial Narrow" pitchFamily="34" charset="0"/>
              </a:rPr>
              <a:t> These differences are reflected in diversity of important spontaneous fission heaters at “early” times. Sensitive to fission barrier height (HFB).</a:t>
            </a:r>
          </a:p>
        </p:txBody>
      </p:sp>
      <p:pic>
        <p:nvPicPr>
          <p:cNvPr id="23" name="Picture 22" descr="sp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9622"/>
            <a:ext cx="4523239" cy="2232248"/>
          </a:xfrm>
          <a:prstGeom prst="rect">
            <a:avLst/>
          </a:prstGeom>
        </p:spPr>
      </p:pic>
      <p:grpSp>
        <p:nvGrpSpPr>
          <p:cNvPr id="24" name="Group 16"/>
          <p:cNvGrpSpPr/>
          <p:nvPr/>
        </p:nvGrpSpPr>
        <p:grpSpPr>
          <a:xfrm>
            <a:off x="-24899" y="2779063"/>
            <a:ext cx="1068507" cy="1160839"/>
            <a:chOff x="179512" y="3507854"/>
            <a:chExt cx="1068507" cy="1160839"/>
          </a:xfrm>
        </p:grpSpPr>
        <p:sp>
          <p:nvSpPr>
            <p:cNvPr id="25" name="TextBox 24"/>
            <p:cNvSpPr txBox="1"/>
            <p:nvPr/>
          </p:nvSpPr>
          <p:spPr>
            <a:xfrm>
              <a:off x="179512" y="4083918"/>
              <a:ext cx="492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Z</a:t>
              </a:r>
            </a:p>
            <a:p>
              <a:r>
                <a:rPr lang="en-US" sz="1600" b="1">
                  <a:latin typeface="Arial Narrow" pitchFamily="34" charset="0"/>
                </a:rPr>
                <a:t>    N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43963" y="451596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>
              <a:off x="59887" y="375988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771800" y="3848149"/>
            <a:ext cx="6076725" cy="811833"/>
            <a:chOff x="1475656" y="3291830"/>
            <a:chExt cx="6076725" cy="811833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5656" y="3291830"/>
              <a:ext cx="5953125" cy="47625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6393089" y="3795886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Arial Narrow" pitchFamily="34" charset="0"/>
                </a:rPr>
                <a:t>(unmeasured)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39552" y="1050290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Important Spontaneous Fission Heaters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B89808-85D9-415D-A865-7C7065D3B59D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9B5F28-BB6D-4FC0-A0E9-774943F373B6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Conclusions (ii)</a:t>
            </a:r>
          </a:p>
        </p:txBody>
      </p:sp>
      <p:pic>
        <p:nvPicPr>
          <p:cNvPr id="30" name="Picture 29" descr="fire-logoclear.png">
            <a:extLst>
              <a:ext uri="{FF2B5EF4-FFF2-40B4-BE49-F238E27FC236}">
                <a16:creationId xmlns:a16="http://schemas.microsoft.com/office/drawing/2014/main" id="{FD2B5099-89D3-4786-B569-422B31A937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0920212-376D-4EB9-9649-59A5830B0193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lphaaaa.png"/>
          <p:cNvPicPr>
            <a:picLocks noChangeAspect="1"/>
          </p:cNvPicPr>
          <p:nvPr/>
        </p:nvPicPr>
        <p:blipFill>
          <a:blip r:embed="rId2" cstate="print"/>
          <a:srcRect l="48045" t="16980" b="13543"/>
          <a:stretch>
            <a:fillRect/>
          </a:stretch>
        </p:blipFill>
        <p:spPr>
          <a:xfrm>
            <a:off x="1403648" y="3291830"/>
            <a:ext cx="1946732" cy="15121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88024" y="771550"/>
            <a:ext cx="4176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Changes in theoretical </a:t>
            </a:r>
            <a:r>
              <a:rPr lang="en-US" sz="1600" i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nuclear model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600" i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fission rate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600" i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fission yield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and </a:t>
            </a:r>
            <a:r>
              <a:rPr lang="en-US" sz="1600" i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Y</a:t>
            </a:r>
            <a:r>
              <a:rPr lang="en-US" sz="1600" i="1" baseline="-250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lead to large changes in expected heating from spontaneous fission &amp; </a:t>
            </a:r>
            <a:r>
              <a:rPr lang="el-GR"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α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-decay. </a:t>
            </a:r>
          </a:p>
          <a:p>
            <a:pPr>
              <a:buFontTx/>
              <a:buChar char="-"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These differences are reflected in diversity of important spontaneous fission heaters at “early” times. Sensitive to fission barrier height (HFB).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>
                <a:latin typeface="Arial Narrow" pitchFamily="34" charset="0"/>
              </a:rPr>
              <a:t>Potentially important contribution from </a:t>
            </a:r>
            <a:r>
              <a:rPr lang="el-GR"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>
                <a:latin typeface="Arial Narrow" pitchFamily="34" charset="0"/>
              </a:rPr>
              <a:t>-decay heaters, competition with spontaneous fission (high Z).</a:t>
            </a:r>
            <a:endParaRPr lang="en-US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3" name="Picture 22" descr="sp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452" y="996866"/>
            <a:ext cx="4345359" cy="2232248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-24899" y="2356307"/>
            <a:ext cx="1068507" cy="1160839"/>
            <a:chOff x="179512" y="3507854"/>
            <a:chExt cx="1068507" cy="1160839"/>
          </a:xfrm>
        </p:grpSpPr>
        <p:sp>
          <p:nvSpPr>
            <p:cNvPr id="25" name="TextBox 24"/>
            <p:cNvSpPr txBox="1"/>
            <p:nvPr/>
          </p:nvSpPr>
          <p:spPr>
            <a:xfrm>
              <a:off x="179512" y="4083918"/>
              <a:ext cx="492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Z</a:t>
              </a:r>
            </a:p>
            <a:p>
              <a:r>
                <a:rPr lang="en-US" sz="1600" b="1">
                  <a:latin typeface="Arial Narrow" pitchFamily="34" charset="0"/>
                </a:rPr>
                <a:t>    N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43963" y="451596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>
              <a:off x="59887" y="375988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8727" y="627534"/>
            <a:ext cx="253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Important </a:t>
            </a:r>
            <a:r>
              <a:rPr lang="el-GR"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>
                <a:latin typeface="Arial Narrow" pitchFamily="34" charset="0"/>
                <a:ea typeface="Cambria Math"/>
              </a:rPr>
              <a:t>-decay </a:t>
            </a:r>
            <a:r>
              <a:rPr lang="en-US">
                <a:latin typeface="Arial Narrow" pitchFamily="34" charset="0"/>
              </a:rPr>
              <a:t>Heaters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9072" y="3363838"/>
            <a:ext cx="3581400" cy="476250"/>
          </a:xfrm>
          <a:prstGeom prst="rect">
            <a:avLst/>
          </a:prstGeom>
          <a:noFill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322" y="3840088"/>
            <a:ext cx="3486150" cy="485775"/>
          </a:xfrm>
          <a:prstGeom prst="rect">
            <a:avLst/>
          </a:prstGeom>
          <a:noFill/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89233" y="4352205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 Narrow" pitchFamily="34" charset="0"/>
              </a:rPr>
              <a:t>(unmeasured)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71800" y="1059582"/>
            <a:ext cx="122413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F6436F-B462-48FC-A20E-D3249CA17997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2EE5C4-EAB0-4C12-B135-9A7EA24C06D2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D7B2DE-C6AC-434B-8EDC-7DAFFDA0744D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Conclusions (iii)</a:t>
            </a:r>
          </a:p>
        </p:txBody>
      </p:sp>
      <p:pic>
        <p:nvPicPr>
          <p:cNvPr id="40" name="Picture 39" descr="fire-logoclear.png">
            <a:extLst>
              <a:ext uri="{FF2B5EF4-FFF2-40B4-BE49-F238E27FC236}">
                <a16:creationId xmlns:a16="http://schemas.microsoft.com/office/drawing/2014/main" id="{70CDC055-143C-4EE0-A0C0-2A64AC908C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788024" y="771550"/>
            <a:ext cx="41764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Changes in theoretical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nuclear model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fission rate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fission yield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and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Y</a:t>
            </a:r>
            <a:r>
              <a:rPr lang="en-US" sz="1600" i="1" baseline="-250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lead to large changes in expected heating from spontaneous fission &amp;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α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-decay.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These differences are reflected in diversity of important spontaneous fission heaters at “early” times. Sensitive to fission barrier height (HFB).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Potentially important contribution from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-decay heaters, competition with spontaneous fission (high Z).</a:t>
            </a:r>
          </a:p>
          <a:p>
            <a:pPr>
              <a:buFontTx/>
              <a:buChar char="-"/>
            </a:pPr>
            <a:r>
              <a:rPr lang="en-US" dirty="0">
                <a:latin typeface="Arial Narrow" pitchFamily="34" charset="0"/>
              </a:rPr>
              <a:t> These affect the amount and variety of material that eventually undergoes </a:t>
            </a:r>
            <a:r>
              <a:rPr lang="el-GR" dirty="0">
                <a:latin typeface="Cambria Math" pitchFamily="18" charset="0"/>
                <a:ea typeface="Cambria Math" pitchFamily="18" charset="0"/>
              </a:rPr>
              <a:t>β</a:t>
            </a:r>
            <a:r>
              <a:rPr lang="en-US" dirty="0">
                <a:latin typeface="Arial Narrow" pitchFamily="34" charset="0"/>
              </a:rPr>
              <a:t>-decay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71750"/>
            <a:ext cx="3581400" cy="476250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167559"/>
            <a:ext cx="3486150" cy="485775"/>
          </a:xfrm>
          <a:prstGeom prst="rect">
            <a:avLst/>
          </a:prstGeom>
          <a:noFill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203598"/>
            <a:ext cx="4171950" cy="476250"/>
          </a:xfrm>
          <a:prstGeom prst="rect">
            <a:avLst/>
          </a:prstGeom>
          <a:noFill/>
        </p:spPr>
      </p:pic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679848"/>
            <a:ext cx="1733550" cy="438150"/>
          </a:xfrm>
          <a:prstGeom prst="rect">
            <a:avLst/>
          </a:prstGeom>
          <a:noFill/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1520" y="1059582"/>
            <a:ext cx="4320480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51520" y="2499742"/>
            <a:ext cx="4320480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71077" y="771550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 Narrow" pitchFamily="34" charset="0"/>
              </a:rPr>
              <a:t>Spontaneous Fission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9512" y="3673356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sz="1600" b="1">
                <a:latin typeface="Arial Narrow" pitchFamily="34" charset="0"/>
              </a:rPr>
              <a:t>-Decay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B7D5DA-13D2-4081-9485-FA68DDDD8506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A96064-FEB8-4383-8276-A42B1BAD2EB5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Conclusions (iv)</a:t>
            </a:r>
          </a:p>
        </p:txBody>
      </p:sp>
      <p:pic>
        <p:nvPicPr>
          <p:cNvPr id="41" name="Picture 40" descr="fire-logoclear.png">
            <a:extLst>
              <a:ext uri="{FF2B5EF4-FFF2-40B4-BE49-F238E27FC236}">
                <a16:creationId xmlns:a16="http://schemas.microsoft.com/office/drawing/2014/main" id="{11EC70A3-779E-4C46-BED7-B01B3192B5E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B77C8D6-47C7-4909-8D05-E10F6CFD2D11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8F7C908-477F-4D35-8907-C2B97726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21AAED-AB9B-449B-9ADE-95AFD05289F3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9F5C6-FC3C-4AC4-ADCA-27D3A6F1C09D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Note: Inferred Mass</a:t>
            </a:r>
          </a:p>
        </p:txBody>
      </p:sp>
      <p:pic>
        <p:nvPicPr>
          <p:cNvPr id="5" name="Picture 4" descr="fire-logoclear.png">
            <a:extLst>
              <a:ext uri="{FF2B5EF4-FFF2-40B4-BE49-F238E27FC236}">
                <a16:creationId xmlns:a16="http://schemas.microsoft.com/office/drawing/2014/main" id="{5C8DA1BA-D3FB-4318-B042-75E1750F5E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D431EEB-D8E2-4D6D-9F71-23461B9D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1098"/>
            <a:ext cx="4799709" cy="35138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7069EE-91F1-471A-B823-0824C0E2486B}"/>
              </a:ext>
            </a:extLst>
          </p:cNvPr>
          <p:cNvSpPr txBox="1"/>
          <p:nvPr/>
        </p:nvSpPr>
        <p:spPr>
          <a:xfrm>
            <a:off x="4063330" y="4453375"/>
            <a:ext cx="1059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Arial Narrow" pitchFamily="34" charset="0"/>
              </a:rPr>
              <a:t>Zhu+ (submitted)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7ECA5-73F7-4760-B30E-26CB95896472}"/>
              </a:ext>
            </a:extLst>
          </p:cNvPr>
          <p:cNvSpPr txBox="1"/>
          <p:nvPr/>
        </p:nvSpPr>
        <p:spPr>
          <a:xfrm>
            <a:off x="5436096" y="206769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Ejecta mass is necessary component for light curve calculation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~ 1 order of magnitude difference in ejected (r-process) mass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20446-F7C5-4AA0-986C-0842D4D2E69D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8132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7504" y="69954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How sensitive is the nucleosynthesis to astrophysical and nuclear inputs?</a:t>
            </a:r>
          </a:p>
          <a:p>
            <a:r>
              <a:rPr lang="en-US" b="1" dirty="0">
                <a:latin typeface="Arial Narrow" pitchFamily="34" charset="0"/>
              </a:rPr>
              <a:t>Could different predictions actually be observable? 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 Narrow" pitchFamily="34" charset="0"/>
                <a:sym typeface="Wingdings" pitchFamily="2" charset="2"/>
              </a:rPr>
              <a:t>Maybe</a:t>
            </a:r>
            <a:endParaRPr lang="en-US" dirty="0">
              <a:latin typeface="Arial Narrow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What measurements are necessary?</a:t>
            </a:r>
          </a:p>
        </p:txBody>
      </p:sp>
      <p:pic>
        <p:nvPicPr>
          <p:cNvPr id="37" name="Picture 36" descr="lightc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35646"/>
            <a:ext cx="4217270" cy="3101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7884368" y="4515966"/>
            <a:ext cx="1059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Arial Narrow" pitchFamily="34" charset="0"/>
              </a:rPr>
              <a:t>Zhu+ (submitted)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7584" y="1635646"/>
            <a:ext cx="33843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itchFamily="34" charset="0"/>
              </a:rPr>
              <a:t>Varying the nuclear physics and Y</a:t>
            </a:r>
            <a:r>
              <a:rPr lang="en-US" b="1" baseline="-25000" dirty="0">
                <a:latin typeface="Arial Narrow" pitchFamily="34" charset="0"/>
              </a:rPr>
              <a:t>e</a:t>
            </a:r>
            <a:r>
              <a:rPr lang="en-US" b="1" dirty="0">
                <a:latin typeface="Arial Narrow" pitchFamily="34" charset="0"/>
              </a:rPr>
              <a:t> can change the shape and magnitude of the light curve!</a:t>
            </a:r>
          </a:p>
        </p:txBody>
      </p:sp>
      <p:cxnSp>
        <p:nvCxnSpPr>
          <p:cNvPr id="41" name="Straight Connector 40"/>
          <p:cNvCxnSpPr>
            <a:cxnSpLocks/>
            <a:stCxn id="39" idx="3"/>
          </p:cNvCxnSpPr>
          <p:nvPr/>
        </p:nvCxnSpPr>
        <p:spPr>
          <a:xfrm flipV="1">
            <a:off x="4211960" y="2045792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C3C52CF-1FC6-4D73-81C2-9C7EA2696D3A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B8B0D6-128C-4E31-BD08-791136896883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Some Questions</a:t>
            </a:r>
          </a:p>
        </p:txBody>
      </p:sp>
      <p:pic>
        <p:nvPicPr>
          <p:cNvPr id="26" name="Picture 25" descr="fire-logoclear.png">
            <a:extLst>
              <a:ext uri="{FF2B5EF4-FFF2-40B4-BE49-F238E27FC236}">
                <a16:creationId xmlns:a16="http://schemas.microsoft.com/office/drawing/2014/main" id="{E7EF1FFC-A498-4FFE-8CD1-95B144481F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DC73F44-1514-4ABC-8245-3C3F42C9A0F7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19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2FA248-FAFF-49A2-857C-D8F951593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71750"/>
            <a:ext cx="3217876" cy="21694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7504" y="69954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- Vary theoretical reaction rates for highlighted reactions, run through PRISM </a:t>
            </a:r>
            <a:r>
              <a:rPr lang="en-US" sz="1200" dirty="0">
                <a:latin typeface="Arial Narrow" pitchFamily="34" charset="0"/>
              </a:rPr>
              <a:t>(Sprouse+ (2020))</a:t>
            </a:r>
            <a:endParaRPr lang="en-US" dirty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rial Narrow" pitchFamily="34" charset="0"/>
              </a:rPr>
              <a:t> Explore effects on heating, thermalization, and produce light curves,</a:t>
            </a:r>
          </a:p>
          <a:p>
            <a:pPr lvl="1"/>
            <a:r>
              <a:rPr lang="en-US" dirty="0">
                <a:latin typeface="Arial Narrow" pitchFamily="34" charset="0"/>
              </a:rPr>
              <a:t>e.g. decay of 269Rf sometimes dominated by </a:t>
            </a:r>
            <a:r>
              <a:rPr lang="el-GR" dirty="0">
                <a:latin typeface="Arial Narrow" panose="020B0606020202030204" pitchFamily="34" charset="0"/>
              </a:rPr>
              <a:t>α</a:t>
            </a:r>
            <a:r>
              <a:rPr lang="en-US" dirty="0">
                <a:latin typeface="Arial Narrow" pitchFamily="34" charset="0"/>
              </a:rPr>
              <a:t>-decay, sometimes by spontaneous fission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1B4358-2380-4E63-9F1D-23ADA78D56DA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1B75D2-B485-4FC6-AFA9-41E46CE13841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Immediate Investigations</a:t>
            </a:r>
          </a:p>
        </p:txBody>
      </p:sp>
      <p:pic>
        <p:nvPicPr>
          <p:cNvPr id="25" name="Picture 24" descr="fire-logoclear.png">
            <a:extLst>
              <a:ext uri="{FF2B5EF4-FFF2-40B4-BE49-F238E27FC236}">
                <a16:creationId xmlns:a16="http://schemas.microsoft.com/office/drawing/2014/main" id="{E12FED48-CEFF-451C-9B77-12B402DDE0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84A7C-A532-4F5E-B313-881BA027823E}"/>
              </a:ext>
            </a:extLst>
          </p:cNvPr>
          <p:cNvGrpSpPr/>
          <p:nvPr/>
        </p:nvGrpSpPr>
        <p:grpSpPr>
          <a:xfrm>
            <a:off x="1259632" y="2124809"/>
            <a:ext cx="6356562" cy="2463165"/>
            <a:chOff x="251520" y="1767477"/>
            <a:chExt cx="5636482" cy="2175133"/>
          </a:xfrm>
        </p:grpSpPr>
        <p:pic>
          <p:nvPicPr>
            <p:cNvPr id="14" name="Picture 13" descr="A picture containing map, text&#10;&#10;Description automatically generated">
              <a:extLst>
                <a:ext uri="{FF2B5EF4-FFF2-40B4-BE49-F238E27FC236}">
                  <a16:creationId xmlns:a16="http://schemas.microsoft.com/office/drawing/2014/main" id="{9550B71D-96A7-4217-950D-94513A72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1767477"/>
              <a:ext cx="2900178" cy="2175133"/>
            </a:xfrm>
            <a:prstGeom prst="rect">
              <a:avLst/>
            </a:prstGeom>
          </p:spPr>
        </p:pic>
        <p:pic>
          <p:nvPicPr>
            <p:cNvPr id="16" name="Picture 15" descr="A close up of a map&#10;&#10;Description automatically generated">
              <a:extLst>
                <a:ext uri="{FF2B5EF4-FFF2-40B4-BE49-F238E27FC236}">
                  <a16:creationId xmlns:a16="http://schemas.microsoft.com/office/drawing/2014/main" id="{81722BA3-1B49-4F92-ACEF-678A2E573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767477"/>
              <a:ext cx="2900178" cy="2175133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185D5A-967D-4C27-B5D3-693CD5541983}"/>
              </a:ext>
            </a:extLst>
          </p:cNvPr>
          <p:cNvSpPr txBox="1"/>
          <p:nvPr/>
        </p:nvSpPr>
        <p:spPr>
          <a:xfrm>
            <a:off x="8834440" y="4857316"/>
            <a:ext cx="290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63888" y="228371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 Narrow" pitchFamily="34" charset="0"/>
              </a:rPr>
              <a:t>Thank you!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9F9B62-31D3-4C71-AD7E-46C24ABBB49A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45093B-A90B-4D03-90B4-646C7952F3E0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Questions: Questions?</a:t>
            </a:r>
          </a:p>
        </p:txBody>
      </p:sp>
      <p:pic>
        <p:nvPicPr>
          <p:cNvPr id="13" name="Picture 12" descr="fire-logoclear.png">
            <a:extLst>
              <a:ext uri="{FF2B5EF4-FFF2-40B4-BE49-F238E27FC236}">
                <a16:creationId xmlns:a16="http://schemas.microsoft.com/office/drawing/2014/main" id="{02D44711-8134-41FE-92B0-878540BAAC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089D75-3E55-41D4-911B-9FA85F262259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A669F-C229-4382-9DBB-2BF2A15CEA64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Appendix: Thermalization</a:t>
            </a:r>
          </a:p>
        </p:txBody>
      </p:sp>
      <p:pic>
        <p:nvPicPr>
          <p:cNvPr id="4" name="Picture 3" descr="fire-logoclear.png">
            <a:extLst>
              <a:ext uri="{FF2B5EF4-FFF2-40B4-BE49-F238E27FC236}">
                <a16:creationId xmlns:a16="http://schemas.microsoft.com/office/drawing/2014/main" id="{980B2178-64C2-478F-BDC1-7EF2CA0325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B3A261-E558-4D6D-A578-3B45E4C539BB}"/>
                  </a:ext>
                </a:extLst>
              </p:cNvPr>
              <p:cNvSpPr/>
              <p:nvPr/>
            </p:nvSpPr>
            <p:spPr>
              <a:xfrm>
                <a:off x="1187624" y="2476563"/>
                <a:ext cx="1696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B3A261-E558-4D6D-A578-3B45E4C53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76563"/>
                <a:ext cx="1696170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B37485-9219-4979-9C31-8AA6D925D43D}"/>
                  </a:ext>
                </a:extLst>
              </p:cNvPr>
              <p:cNvSpPr/>
              <p:nvPr/>
            </p:nvSpPr>
            <p:spPr>
              <a:xfrm>
                <a:off x="1187624" y="3430339"/>
                <a:ext cx="2713179" cy="44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=12.9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0.01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B37485-9219-4979-9C31-8AA6D925D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30339"/>
                <a:ext cx="2713179" cy="447880"/>
              </a:xfrm>
              <a:prstGeom prst="rect">
                <a:avLst/>
              </a:prstGeom>
              <a:blipFill>
                <a:blip r:embed="rId4"/>
                <a:stretch>
                  <a:fillRect t="-68493" r="-11910" b="-79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FBCE83-D225-48F6-88F8-78DFCF8D6F9A}"/>
                  </a:ext>
                </a:extLst>
              </p:cNvPr>
              <p:cNvSpPr/>
              <p:nvPr/>
            </p:nvSpPr>
            <p:spPr>
              <a:xfrm>
                <a:off x="4259798" y="3457238"/>
                <a:ext cx="1586267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=2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FBCE83-D225-48F6-88F8-78DFCF8D6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798" y="3457238"/>
                <a:ext cx="1586267" cy="394082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56829F-9403-41D6-9ABA-7009C72A6A87}"/>
                  </a:ext>
                </a:extLst>
              </p:cNvPr>
              <p:cNvSpPr/>
              <p:nvPr/>
            </p:nvSpPr>
            <p:spPr>
              <a:xfrm>
                <a:off x="6565099" y="3457238"/>
                <a:ext cx="1574469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=4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56829F-9403-41D6-9ABA-7009C72A6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99" y="3457238"/>
                <a:ext cx="1574469" cy="394082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FDF717-BDA5-495E-B9CD-6CC63238F54B}"/>
                  </a:ext>
                </a:extLst>
              </p:cNvPr>
              <p:cNvSpPr/>
              <p:nvPr/>
            </p:nvSpPr>
            <p:spPr>
              <a:xfrm>
                <a:off x="1187624" y="1612467"/>
                <a:ext cx="3458254" cy="408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𝑒𝑗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𝑒𝑗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𝑒𝑗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FDF717-BDA5-495E-B9CD-6CC63238F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612467"/>
                <a:ext cx="3458254" cy="408510"/>
              </a:xfrm>
              <a:prstGeom prst="rect">
                <a:avLst/>
              </a:prstGeom>
              <a:blipFill>
                <a:blip r:embed="rId7"/>
                <a:stretch>
                  <a:fillRect l="-353" t="-104478" r="-353" b="-16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4A7320F-FF41-486B-A4F7-A1F2F96BD6E2}"/>
              </a:ext>
            </a:extLst>
          </p:cNvPr>
          <p:cNvSpPr txBox="1"/>
          <p:nvPr/>
        </p:nvSpPr>
        <p:spPr>
          <a:xfrm>
            <a:off x="539552" y="1257091"/>
            <a:ext cx="503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total rate at which energy is thermalized in the ejecta: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213D5-E6AC-499F-9742-78C539A8900C}"/>
              </a:ext>
            </a:extLst>
          </p:cNvPr>
          <p:cNvSpPr txBox="1"/>
          <p:nvPr/>
        </p:nvSpPr>
        <p:spPr>
          <a:xfrm>
            <a:off x="539552" y="2020977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where f</a:t>
            </a:r>
            <a:r>
              <a:rPr lang="en-US" baseline="-25000" dirty="0">
                <a:latin typeface="Arial Narrow" panose="020B0606020202030204" pitchFamily="34" charset="0"/>
              </a:rPr>
              <a:t>i</a:t>
            </a:r>
            <a:r>
              <a:rPr lang="en-US" dirty="0">
                <a:latin typeface="Arial Narrow" panose="020B0606020202030204" pitchFamily="34" charset="0"/>
              </a:rPr>
              <a:t> is assumed to take the form: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91BC6-FD29-41D4-9C89-95AC9A8D44B9}"/>
              </a:ext>
            </a:extLst>
          </p:cNvPr>
          <p:cNvSpPr txBox="1"/>
          <p:nvPr/>
        </p:nvSpPr>
        <p:spPr>
          <a:xfrm>
            <a:off x="546975" y="284629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 Narrow" panose="020B0606020202030204" pitchFamily="34" charset="0"/>
              </a:rPr>
              <a:t>τ</a:t>
            </a:r>
            <a:r>
              <a:rPr lang="en-US" dirty="0">
                <a:latin typeface="Arial Narrow" panose="020B0606020202030204" pitchFamily="34" charset="0"/>
              </a:rPr>
              <a:t> is scaled to a characteristic timescale </a:t>
            </a:r>
            <a:r>
              <a:rPr lang="en-US" dirty="0" err="1">
                <a:latin typeface="Arial Narrow" panose="020B0606020202030204" pitchFamily="34" charset="0"/>
              </a:rPr>
              <a:t>t</a:t>
            </a:r>
            <a:r>
              <a:rPr lang="en-US" baseline="-25000" dirty="0" err="1">
                <a:latin typeface="Arial Narrow" panose="020B0606020202030204" pitchFamily="34" charset="0"/>
              </a:rPr>
              <a:t>i</a:t>
            </a:r>
            <a:r>
              <a:rPr lang="en-US" dirty="0">
                <a:latin typeface="Arial Narrow" panose="020B0606020202030204" pitchFamily="34" charset="0"/>
              </a:rPr>
              <a:t>:</a:t>
            </a:r>
            <a:endParaRPr lang="en-US" baseline="-25000" dirty="0"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2111D-87B1-4B40-94F0-A8415C6B9CD6}"/>
              </a:ext>
            </a:extLst>
          </p:cNvPr>
          <p:cNvSpPr txBox="1"/>
          <p:nvPr/>
        </p:nvSpPr>
        <p:spPr>
          <a:xfrm>
            <a:off x="2277152" y="392015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(n=1)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ADBE1A-8C77-424A-AB60-65A2AB9BBBD0}"/>
              </a:ext>
            </a:extLst>
          </p:cNvPr>
          <p:cNvSpPr txBox="1"/>
          <p:nvPr/>
        </p:nvSpPr>
        <p:spPr>
          <a:xfrm>
            <a:off x="4724155" y="3920157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(n=1.5)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269DD-9F72-48A6-B649-291302E1693B}"/>
              </a:ext>
            </a:extLst>
          </p:cNvPr>
          <p:cNvSpPr txBox="1"/>
          <p:nvPr/>
        </p:nvSpPr>
        <p:spPr>
          <a:xfrm>
            <a:off x="7027528" y="392015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(n=1)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971F82-22AE-4806-A60E-597336418F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56635"/>
            <a:ext cx="3110978" cy="23631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1BFF04-616E-4F28-B702-09F83769BD75}"/>
              </a:ext>
            </a:extLst>
          </p:cNvPr>
          <p:cNvSpPr/>
          <p:nvPr/>
        </p:nvSpPr>
        <p:spPr>
          <a:xfrm>
            <a:off x="2952005" y="4743023"/>
            <a:ext cx="3239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Kasen, Barnes (2019) </a:t>
            </a:r>
            <a:r>
              <a:rPr lang="en-US" sz="1200" dirty="0" err="1">
                <a:latin typeface="Arial Narrow" panose="020B0606020202030204" pitchFamily="34" charset="0"/>
              </a:rPr>
              <a:t>doi</a:t>
            </a:r>
            <a:r>
              <a:rPr lang="en-US" sz="1200" dirty="0">
                <a:latin typeface="Arial Narrow" panose="020B0606020202030204" pitchFamily="34" charset="0"/>
              </a:rPr>
              <a:t>: 10.3847/1538-4357/ab06c2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C07560-F1B5-41D5-B948-C38E4F121995}"/>
              </a:ext>
            </a:extLst>
          </p:cNvPr>
          <p:cNvSpPr txBox="1"/>
          <p:nvPr/>
        </p:nvSpPr>
        <p:spPr>
          <a:xfrm>
            <a:off x="971600" y="4659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3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79512" y="1279088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Arial Narrow" pitchFamily="34" charset="0"/>
              </a:rPr>
              <a:t> “Blue” component </a:t>
            </a:r>
            <a:r>
              <a:rPr lang="en-US" dirty="0">
                <a:latin typeface="Arial Narrow" pitchFamily="34" charset="0"/>
                <a:sym typeface="Wingdings" pitchFamily="2" charset="2"/>
              </a:rPr>
              <a:t> free of high-opacity lanthanides </a:t>
            </a:r>
          </a:p>
          <a:p>
            <a:r>
              <a:rPr lang="en-US" sz="1200" i="1" dirty="0">
                <a:latin typeface="Arial Narrow" pitchFamily="34" charset="0"/>
                <a:sym typeface="Wingdings" pitchFamily="2" charset="2"/>
              </a:rPr>
              <a:t>(Evans+ 2017, Miller+ 2019)</a:t>
            </a:r>
          </a:p>
          <a:p>
            <a:r>
              <a:rPr lang="en-US" dirty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>
                <a:latin typeface="Arial Narrow" pitchFamily="34" charset="0"/>
              </a:rPr>
              <a:t> “Red” component </a:t>
            </a:r>
            <a:r>
              <a:rPr lang="en-US" dirty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 Narrow" pitchFamily="34" charset="0"/>
              </a:rPr>
              <a:t>high-opacity lanthanides and/or actinides </a:t>
            </a:r>
            <a:r>
              <a:rPr lang="en-US" sz="1200" i="1" dirty="0">
                <a:latin typeface="Arial Narrow" pitchFamily="34" charset="0"/>
                <a:sym typeface="Wingdings" pitchFamily="2" charset="2"/>
              </a:rPr>
              <a:t>(Evans+ 2017)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04" y="762258"/>
            <a:ext cx="59766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latin typeface="Arial Narrow" pitchFamily="34" charset="0"/>
              </a:rPr>
              <a:t>Observation points to relevance of multi-component models:</a:t>
            </a:r>
          </a:p>
        </p:txBody>
      </p:sp>
      <p:pic>
        <p:nvPicPr>
          <p:cNvPr id="26" name="Picture 25" descr="thermaliz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803393"/>
            <a:ext cx="2808312" cy="2072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NuclideMa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AC6E0"/>
              </a:clrFrom>
              <a:clrTo>
                <a:srgbClr val="BAC6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476" y="2787774"/>
            <a:ext cx="5786692" cy="2073600"/>
          </a:xfrm>
          <a:prstGeom prst="rect">
            <a:avLst/>
          </a:prstGeom>
        </p:spPr>
      </p:pic>
      <p:pic>
        <p:nvPicPr>
          <p:cNvPr id="28" name="Picture 27" descr="sti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627534"/>
            <a:ext cx="2810267" cy="21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467544" y="2859782"/>
            <a:ext cx="155844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Arial Narrow" pitchFamily="34" charset="0"/>
              </a:rPr>
              <a:t>Spontaneous Fission</a:t>
            </a:r>
          </a:p>
          <a:p>
            <a:pPr>
              <a:lnSpc>
                <a:spcPct val="150000"/>
              </a:lnSpc>
            </a:pPr>
            <a:r>
              <a:rPr lang="en-US" sz="1400"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sz="1400">
                <a:latin typeface="Arial Narrow" pitchFamily="34" charset="0"/>
              </a:rPr>
              <a:t>-decay</a:t>
            </a:r>
          </a:p>
          <a:p>
            <a:pPr>
              <a:lnSpc>
                <a:spcPct val="150000"/>
              </a:lnSpc>
            </a:pPr>
            <a:r>
              <a:rPr lang="en-US" sz="1400">
                <a:latin typeface="Cambria Math" pitchFamily="18" charset="0"/>
                <a:ea typeface="Cambria Math" pitchFamily="18" charset="0"/>
              </a:rPr>
              <a:t>β</a:t>
            </a:r>
            <a:r>
              <a:rPr lang="en-US" sz="1400">
                <a:latin typeface="Arial Narrow" pitchFamily="34" charset="0"/>
              </a:rPr>
              <a:t>-decay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3528" y="3003798"/>
            <a:ext cx="144000" cy="14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3528" y="3363838"/>
            <a:ext cx="144000" cy="144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3528" y="3651870"/>
            <a:ext cx="144000" cy="144000"/>
          </a:xfrm>
          <a:prstGeom prst="rect">
            <a:avLst/>
          </a:prstGeom>
          <a:solidFill>
            <a:srgbClr val="F9A5ED"/>
          </a:solidFill>
          <a:ln>
            <a:solidFill>
              <a:srgbClr val="F9A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56176" y="4845809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arrow" pitchFamily="34" charset="0"/>
              </a:rPr>
              <a:t>Zhu+ (submitted)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C4316-2D20-49F0-A814-1056ABBA48A6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64642A-9247-4CF1-B498-FEB302367B29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Background: Ejecta Composition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FDB850-0316-4EDE-92FB-AE4AAD71C48F}"/>
              </a:ext>
            </a:extLst>
          </p:cNvPr>
          <p:cNvSpPr txBox="1"/>
          <p:nvPr/>
        </p:nvSpPr>
        <p:spPr>
          <a:xfrm>
            <a:off x="8860889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25" name="Picture 24" descr="fire-logoclear.png">
            <a:extLst>
              <a:ext uri="{FF2B5EF4-FFF2-40B4-BE49-F238E27FC236}">
                <a16:creationId xmlns:a16="http://schemas.microsoft.com/office/drawing/2014/main" id="{08569706-A2D9-44B5-97E3-FFD6D95745A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95E1E0-C023-445A-A073-0A0B6E902D1C}"/>
              </a:ext>
            </a:extLst>
          </p:cNvPr>
          <p:cNvCxnSpPr/>
          <p:nvPr/>
        </p:nvCxnSpPr>
        <p:spPr>
          <a:xfrm flipH="1">
            <a:off x="8532440" y="2139702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FC3800B-7D2C-4D75-8B8B-135BAA857DAA}"/>
              </a:ext>
            </a:extLst>
          </p:cNvPr>
          <p:cNvSpPr/>
          <p:nvPr/>
        </p:nvSpPr>
        <p:spPr>
          <a:xfrm>
            <a:off x="8388424" y="1925419"/>
            <a:ext cx="50405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203598"/>
            <a:ext cx="44644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How much</a:t>
            </a:r>
            <a:r>
              <a:rPr lang="en-US" sz="2000" dirty="0">
                <a:latin typeface="Arial Narrow" pitchFamily="34" charset="0"/>
              </a:rPr>
              <a:t> of and </a:t>
            </a:r>
            <a:r>
              <a:rPr lang="en-US" sz="2000" b="1" dirty="0">
                <a:latin typeface="Arial Narrow" pitchFamily="34" charset="0"/>
              </a:rPr>
              <a:t>what</a:t>
            </a:r>
            <a:r>
              <a:rPr lang="en-US" sz="2000" dirty="0">
                <a:latin typeface="Arial Narrow" pitchFamily="34" charset="0"/>
              </a:rPr>
              <a:t> gets made can lead to differences in KN light curves.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During simulation: Evolution of material far from stability, lack of experimental information, sensitivity to astrophysical and nuclear physics inputs. 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After simulation: Use data to calculate total and fractional heating from radioactive decays on timescales of days.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0B302-63A9-4EC0-A8DC-AFC5028DDA1D}"/>
              </a:ext>
            </a:extLst>
          </p:cNvPr>
          <p:cNvSpPr txBox="1"/>
          <p:nvPr/>
        </p:nvSpPr>
        <p:spPr>
          <a:xfrm>
            <a:off x="8860889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8D366A-500F-4DB3-97BA-782BA26B54D1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B43D25-18BA-45C0-9931-F34B708A6B86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Theoretical Challenges</a:t>
            </a:r>
          </a:p>
        </p:txBody>
      </p:sp>
      <p:pic>
        <p:nvPicPr>
          <p:cNvPr id="21" name="Picture 20" descr="fire-logoclear.png">
            <a:extLst>
              <a:ext uri="{FF2B5EF4-FFF2-40B4-BE49-F238E27FC236}">
                <a16:creationId xmlns:a16="http://schemas.microsoft.com/office/drawing/2014/main" id="{47D028C1-920C-4ED3-969D-8BCE4C896E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07604" y="1149588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Accretion disk winds:</a:t>
            </a:r>
          </a:p>
          <a:p>
            <a:pPr>
              <a:buFontTx/>
              <a:buChar char="-"/>
            </a:pPr>
            <a:r>
              <a:rPr lang="en-US" sz="2000">
                <a:latin typeface="Arial Narrow" pitchFamily="34" charset="0"/>
              </a:rPr>
              <a:t> Initial entropy s/k=40</a:t>
            </a:r>
          </a:p>
          <a:p>
            <a:pPr>
              <a:buFontTx/>
              <a:buChar char="-"/>
            </a:pPr>
            <a:r>
              <a:rPr lang="en-US" sz="2000">
                <a:latin typeface="Arial Narrow" pitchFamily="34" charset="0"/>
              </a:rPr>
              <a:t> Initial temperature 10 GK</a:t>
            </a:r>
          </a:p>
          <a:p>
            <a:pPr>
              <a:buFontTx/>
              <a:buChar char="-"/>
            </a:pPr>
            <a:r>
              <a:rPr lang="en-US" sz="2000">
                <a:latin typeface="Arial Narrow" pitchFamily="34" charset="0"/>
              </a:rPr>
              <a:t> Initial seed abundance determined by SFHo EOS</a:t>
            </a:r>
          </a:p>
          <a:p>
            <a:endParaRPr lang="en-US" sz="2000">
              <a:latin typeface="Arial Narrow" pitchFamily="34" charset="0"/>
            </a:endParaRPr>
          </a:p>
          <a:p>
            <a:endParaRPr lang="en-US" sz="200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2000">
                <a:latin typeface="Arial Narrow" pitchFamily="34" charset="0"/>
              </a:rPr>
              <a:t> Initial electron fraction (Y</a:t>
            </a:r>
            <a:r>
              <a:rPr lang="en-US" sz="2000" baseline="-25000">
                <a:latin typeface="Arial Narrow" pitchFamily="34" charset="0"/>
              </a:rPr>
              <a:t>e</a:t>
            </a:r>
            <a:r>
              <a:rPr lang="en-US" sz="2000">
                <a:latin typeface="Arial Narrow" pitchFamily="34" charset="0"/>
              </a:rPr>
              <a:t>): Proxy for changing astrophysical conditions</a:t>
            </a:r>
          </a:p>
          <a:p>
            <a:r>
              <a:rPr lang="en-US" sz="2000">
                <a:latin typeface="Arial Narrow" pitchFamily="34" charset="0"/>
              </a:rPr>
              <a:t> </a:t>
            </a:r>
          </a:p>
          <a:p>
            <a:r>
              <a:rPr lang="en-US" sz="2000">
                <a:latin typeface="Arial Narrow" pitchFamily="34" charset="0"/>
              </a:rPr>
              <a:t>	{0.02,  0.12,  0.14,  0.16,  0.18,  0.21,  0.24,  0.28}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57BC86-672A-4FAC-996E-DF6A0A06FBA1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1CD16-76AA-4CAD-8014-1EC703D5245F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Methods: Astrophysical Conditions</a:t>
            </a:r>
          </a:p>
        </p:txBody>
      </p:sp>
      <p:pic>
        <p:nvPicPr>
          <p:cNvPr id="18" name="Picture 17" descr="fire-logoclear.png">
            <a:extLst>
              <a:ext uri="{FF2B5EF4-FFF2-40B4-BE49-F238E27FC236}">
                <a16:creationId xmlns:a16="http://schemas.microsoft.com/office/drawing/2014/main" id="{E5176408-BE72-4042-B25F-6A4C784A35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640629D-A340-4B83-9A5A-A5B43D42FE99}"/>
              </a:ext>
            </a:extLst>
          </p:cNvPr>
          <p:cNvSpPr txBox="1"/>
          <p:nvPr/>
        </p:nvSpPr>
        <p:spPr>
          <a:xfrm>
            <a:off x="8860889" y="4857316"/>
            <a:ext cx="2375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80D2BC-F539-47EE-A884-52594BDB6472}"/>
              </a:ext>
            </a:extLst>
          </p:cNvPr>
          <p:cNvGrpSpPr/>
          <p:nvPr/>
        </p:nvGrpSpPr>
        <p:grpSpPr>
          <a:xfrm>
            <a:off x="611560" y="987574"/>
            <a:ext cx="4530086" cy="2862322"/>
            <a:chOff x="611560" y="843558"/>
            <a:chExt cx="4530086" cy="2862322"/>
          </a:xfrm>
        </p:grpSpPr>
        <p:sp>
          <p:nvSpPr>
            <p:cNvPr id="33" name="TextBox 32"/>
            <p:cNvSpPr txBox="1"/>
            <p:nvPr/>
          </p:nvSpPr>
          <p:spPr>
            <a:xfrm>
              <a:off x="611560" y="843558"/>
              <a:ext cx="4530086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2000" dirty="0">
                  <a:latin typeface="Arial Narrow" pitchFamily="34" charset="0"/>
                </a:rPr>
                <a:t> Mass Model* &amp; Fission Barrier Height (x8)</a:t>
              </a:r>
            </a:p>
            <a:p>
              <a:endParaRPr lang="en-US" sz="2000" dirty="0">
                <a:latin typeface="Arial Narrow" pitchFamily="34" charset="0"/>
              </a:endParaRPr>
            </a:p>
            <a:p>
              <a:endParaRPr lang="en-US" sz="2000" dirty="0">
                <a:latin typeface="Arial Narrow" pitchFamily="34" charset="0"/>
              </a:endParaRPr>
            </a:p>
            <a:p>
              <a:endParaRPr lang="en-US" sz="2000" dirty="0">
                <a:latin typeface="Arial Narrow" pitchFamily="34" charset="0"/>
              </a:endParaRPr>
            </a:p>
            <a:p>
              <a:endParaRPr lang="en-US" sz="2000" dirty="0">
                <a:latin typeface="Arial Narrow" pitchFamily="34" charset="0"/>
              </a:endParaRPr>
            </a:p>
            <a:p>
              <a:endParaRPr lang="en-US" sz="2000" dirty="0">
                <a:latin typeface="Arial Narrow" pitchFamily="34" charset="0"/>
              </a:endParaRPr>
            </a:p>
            <a:p>
              <a:pPr marL="0" lvl="1">
                <a:buFontTx/>
                <a:buChar char="-"/>
              </a:pPr>
              <a:r>
                <a:rPr lang="en-US" sz="2000" dirty="0">
                  <a:latin typeface="Arial Narrow" pitchFamily="34" charset="0"/>
                </a:rPr>
                <a:t> Fission Rate (x2) </a:t>
              </a:r>
              <a:r>
                <a:rPr lang="en-US" sz="1400" dirty="0">
                  <a:latin typeface="Arial Narrow" pitchFamily="34" charset="0"/>
                </a:rPr>
                <a:t>(</a:t>
              </a:r>
              <a:r>
                <a:rPr lang="en-US" sz="1400" dirty="0" err="1">
                  <a:latin typeface="Arial Narrow" pitchFamily="34" charset="0"/>
                </a:rPr>
                <a:t>Karpov</a:t>
              </a:r>
              <a:r>
                <a:rPr lang="en-US" sz="1400" dirty="0">
                  <a:latin typeface="Arial Narrow" pitchFamily="34" charset="0"/>
                </a:rPr>
                <a:t>+ 2012; </a:t>
              </a:r>
              <a:r>
                <a:rPr lang="en-US" sz="1400" dirty="0" err="1">
                  <a:latin typeface="Arial Narrow" pitchFamily="34" charset="0"/>
                </a:rPr>
                <a:t>Xu&amp;Ren</a:t>
              </a:r>
              <a:r>
                <a:rPr lang="en-US" sz="1400" dirty="0">
                  <a:latin typeface="Arial Narrow" pitchFamily="34" charset="0"/>
                </a:rPr>
                <a:t> 2005)</a:t>
              </a:r>
            </a:p>
            <a:p>
              <a:pPr marL="0" lvl="1"/>
              <a:endParaRPr lang="en-US" sz="2000" dirty="0">
                <a:latin typeface="Arial Narrow" pitchFamily="34" charset="0"/>
              </a:endParaRPr>
            </a:p>
            <a:p>
              <a:pPr>
                <a:buFontTx/>
                <a:buChar char="-"/>
              </a:pPr>
              <a:r>
                <a:rPr lang="en-US" sz="2000" dirty="0">
                  <a:latin typeface="Arial Narrow" pitchFamily="34" charset="0"/>
                </a:rPr>
                <a:t> Fission Yield (x2) </a:t>
              </a:r>
              <a:r>
                <a:rPr lang="en-US" sz="1400" dirty="0">
                  <a:latin typeface="Arial Narrow" pitchFamily="34" charset="0"/>
                </a:rPr>
                <a:t>(Symmetric; </a:t>
              </a:r>
              <a:r>
                <a:rPr lang="en-US" sz="1400" dirty="0" err="1">
                  <a:latin typeface="Arial Narrow" pitchFamily="34" charset="0"/>
                </a:rPr>
                <a:t>Kodama&amp;Takahashi</a:t>
              </a:r>
              <a:r>
                <a:rPr lang="en-US" sz="1400" dirty="0">
                  <a:latin typeface="Arial Narrow" pitchFamily="34" charset="0"/>
                </a:rPr>
                <a:t> 1975)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1600" y="1314011"/>
              <a:ext cx="4104456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 Narrow" pitchFamily="34" charset="0"/>
                </a:rPr>
                <a:t>SLY4 </a:t>
              </a:r>
              <a:r>
                <a:rPr lang="en-US" sz="1000" dirty="0" err="1">
                  <a:latin typeface="Arial Narrow" pitchFamily="34" charset="0"/>
                </a:rPr>
                <a:t>Chabanat</a:t>
              </a:r>
              <a:r>
                <a:rPr lang="en-US" sz="1000" dirty="0">
                  <a:latin typeface="Arial Narrow" pitchFamily="34" charset="0"/>
                </a:rPr>
                <a:t>+ (1998)		(FRLDM)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UNEDF1 </a:t>
              </a:r>
              <a:r>
                <a:rPr lang="en-US" sz="1000" dirty="0" err="1">
                  <a:latin typeface="Arial Narrow" pitchFamily="34" charset="0"/>
                </a:rPr>
                <a:t>Kortelainen</a:t>
              </a:r>
              <a:r>
                <a:rPr lang="en-US" sz="1000" dirty="0">
                  <a:latin typeface="Arial Narrow" pitchFamily="34" charset="0"/>
                </a:rPr>
                <a:t>+ (2012)		(FRLDM)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DZ33 </a:t>
              </a:r>
              <a:r>
                <a:rPr lang="en-US" sz="1000" dirty="0" err="1">
                  <a:latin typeface="Arial Narrow" pitchFamily="34" charset="0"/>
                </a:rPr>
                <a:t>Duflo</a:t>
              </a:r>
              <a:r>
                <a:rPr lang="en-US" sz="1000" dirty="0">
                  <a:latin typeface="Arial Narrow" pitchFamily="34" charset="0"/>
                </a:rPr>
                <a:t> &amp; </a:t>
              </a:r>
              <a:r>
                <a:rPr lang="en-US" sz="1000" dirty="0" err="1">
                  <a:latin typeface="Arial Narrow" pitchFamily="34" charset="0"/>
                </a:rPr>
                <a:t>Zuker</a:t>
              </a:r>
              <a:r>
                <a:rPr lang="en-US" sz="1000" dirty="0">
                  <a:latin typeface="Arial Narrow" pitchFamily="34" charset="0"/>
                </a:rPr>
                <a:t> (1995)		(FRLDM)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ETFSI </a:t>
              </a:r>
              <a:r>
                <a:rPr lang="en-US" sz="1000" dirty="0" err="1">
                  <a:latin typeface="Arial Narrow" pitchFamily="34" charset="0"/>
                </a:rPr>
                <a:t>Aboussir</a:t>
              </a:r>
              <a:r>
                <a:rPr lang="en-US" sz="1000" dirty="0">
                  <a:latin typeface="Arial Narrow" pitchFamily="34" charset="0"/>
                </a:rPr>
                <a:t>+ (1995), Mamdouh+ (1998)	(ETFSI)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FRDM2012 </a:t>
              </a:r>
              <a:r>
                <a:rPr lang="en-US" sz="1000" dirty="0" err="1">
                  <a:latin typeface="Arial Narrow" pitchFamily="34" charset="0"/>
                </a:rPr>
                <a:t>Möller</a:t>
              </a:r>
              <a:r>
                <a:rPr lang="en-US" sz="1000" dirty="0">
                  <a:latin typeface="Arial Narrow" pitchFamily="34" charset="0"/>
                </a:rPr>
                <a:t>+ (2016)		(FRLDM)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HFB22,27 </a:t>
              </a:r>
              <a:r>
                <a:rPr lang="en-US" sz="1000" dirty="0" err="1">
                  <a:latin typeface="Arial Narrow" pitchFamily="34" charset="0"/>
                </a:rPr>
                <a:t>Goriely</a:t>
              </a:r>
              <a:r>
                <a:rPr lang="en-US" sz="1000" dirty="0">
                  <a:latin typeface="Arial Narrow" pitchFamily="34" charset="0"/>
                </a:rPr>
                <a:t>+ (2010,2013)		(HFB)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WS3V6 </a:t>
              </a:r>
              <a:r>
                <a:rPr lang="en-US" sz="1000" dirty="0">
                  <a:latin typeface="Arial Narrow" pitchFamily="34" charset="0"/>
                </a:rPr>
                <a:t>Liu+ (2011)		(FRLDM)</a:t>
              </a:r>
              <a:endParaRPr lang="en-US" sz="1100" dirty="0">
                <a:latin typeface="Arial Narrow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F1C95C4-EAEC-467D-879F-51DA597B1FA1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ABDF60-C022-4F6C-BE58-5C51FCE51A4A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Methods: Nuclear Inputs</a:t>
            </a:r>
          </a:p>
        </p:txBody>
      </p:sp>
      <p:pic>
        <p:nvPicPr>
          <p:cNvPr id="30" name="Picture 29" descr="fire-logoclear.png">
            <a:extLst>
              <a:ext uri="{FF2B5EF4-FFF2-40B4-BE49-F238E27FC236}">
                <a16:creationId xmlns:a16="http://schemas.microsoft.com/office/drawing/2014/main" id="{5EE40323-1D4E-4F51-AE2E-8D1D097595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6278D91-3D28-4C0C-BBE0-8CB08AC39F6D}"/>
              </a:ext>
            </a:extLst>
          </p:cNvPr>
          <p:cNvSpPr txBox="1"/>
          <p:nvPr/>
        </p:nvSpPr>
        <p:spPr>
          <a:xfrm>
            <a:off x="8860889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80D2BC-F539-47EE-A884-52594BDB6472}"/>
              </a:ext>
            </a:extLst>
          </p:cNvPr>
          <p:cNvGrpSpPr/>
          <p:nvPr/>
        </p:nvGrpSpPr>
        <p:grpSpPr>
          <a:xfrm>
            <a:off x="611560" y="987574"/>
            <a:ext cx="4530086" cy="2862322"/>
            <a:chOff x="611560" y="843558"/>
            <a:chExt cx="4530086" cy="2862322"/>
          </a:xfrm>
        </p:grpSpPr>
        <p:sp>
          <p:nvSpPr>
            <p:cNvPr id="33" name="TextBox 32"/>
            <p:cNvSpPr txBox="1"/>
            <p:nvPr/>
          </p:nvSpPr>
          <p:spPr>
            <a:xfrm>
              <a:off x="611560" y="843558"/>
              <a:ext cx="4530086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2000" dirty="0">
                  <a:latin typeface="Arial Narrow" pitchFamily="34" charset="0"/>
                </a:rPr>
                <a:t> Mass Model* &amp; Fission Barrier Height (x8)</a:t>
              </a:r>
            </a:p>
            <a:p>
              <a:endParaRPr lang="en-US" sz="2000" dirty="0">
                <a:latin typeface="Arial Narrow" pitchFamily="34" charset="0"/>
              </a:endParaRPr>
            </a:p>
            <a:p>
              <a:endParaRPr lang="en-US" sz="2000" dirty="0">
                <a:latin typeface="Arial Narrow" pitchFamily="34" charset="0"/>
              </a:endParaRPr>
            </a:p>
            <a:p>
              <a:endParaRPr lang="en-US" sz="2000" dirty="0">
                <a:latin typeface="Arial Narrow" pitchFamily="34" charset="0"/>
              </a:endParaRPr>
            </a:p>
            <a:p>
              <a:endParaRPr lang="en-US" sz="2000" dirty="0">
                <a:latin typeface="Arial Narrow" pitchFamily="34" charset="0"/>
              </a:endParaRPr>
            </a:p>
            <a:p>
              <a:endParaRPr lang="en-US" sz="2000" dirty="0">
                <a:latin typeface="Arial Narrow" pitchFamily="34" charset="0"/>
              </a:endParaRPr>
            </a:p>
            <a:p>
              <a:pPr marL="0" lvl="1">
                <a:buFontTx/>
                <a:buChar char="-"/>
              </a:pPr>
              <a:r>
                <a:rPr lang="en-US" sz="2000" dirty="0">
                  <a:latin typeface="Arial Narrow" pitchFamily="34" charset="0"/>
                </a:rPr>
                <a:t> Fission Rate (x2) </a:t>
              </a:r>
              <a:r>
                <a:rPr lang="en-US" sz="1400" dirty="0">
                  <a:latin typeface="Arial Narrow" pitchFamily="34" charset="0"/>
                </a:rPr>
                <a:t>(</a:t>
              </a:r>
              <a:r>
                <a:rPr lang="en-US" sz="1400" dirty="0" err="1">
                  <a:latin typeface="Arial Narrow" pitchFamily="34" charset="0"/>
                </a:rPr>
                <a:t>Karpov</a:t>
              </a:r>
              <a:r>
                <a:rPr lang="en-US" sz="1400" dirty="0">
                  <a:latin typeface="Arial Narrow" pitchFamily="34" charset="0"/>
                </a:rPr>
                <a:t>+ 2012; </a:t>
              </a:r>
              <a:r>
                <a:rPr lang="en-US" sz="1400" dirty="0" err="1">
                  <a:latin typeface="Arial Narrow" pitchFamily="34" charset="0"/>
                </a:rPr>
                <a:t>Xu&amp;Ren</a:t>
              </a:r>
              <a:r>
                <a:rPr lang="en-US" sz="1400" dirty="0">
                  <a:latin typeface="Arial Narrow" pitchFamily="34" charset="0"/>
                </a:rPr>
                <a:t> 2005)</a:t>
              </a:r>
            </a:p>
            <a:p>
              <a:pPr marL="0" lvl="1"/>
              <a:endParaRPr lang="en-US" sz="2000" dirty="0">
                <a:latin typeface="Arial Narrow" pitchFamily="34" charset="0"/>
              </a:endParaRPr>
            </a:p>
            <a:p>
              <a:pPr>
                <a:buFontTx/>
                <a:buChar char="-"/>
              </a:pPr>
              <a:r>
                <a:rPr lang="en-US" sz="2000" dirty="0">
                  <a:latin typeface="Arial Narrow" pitchFamily="34" charset="0"/>
                </a:rPr>
                <a:t> Fission Yield (x2) </a:t>
              </a:r>
              <a:r>
                <a:rPr lang="en-US" sz="1400" dirty="0">
                  <a:latin typeface="Arial Narrow" pitchFamily="34" charset="0"/>
                </a:rPr>
                <a:t>(Symmetric; </a:t>
              </a:r>
              <a:r>
                <a:rPr lang="en-US" sz="1400" dirty="0" err="1">
                  <a:latin typeface="Arial Narrow" pitchFamily="34" charset="0"/>
                </a:rPr>
                <a:t>Kodama&amp;Takahashi</a:t>
              </a:r>
              <a:r>
                <a:rPr lang="en-US" sz="1400" dirty="0">
                  <a:latin typeface="Arial Narrow" pitchFamily="34" charset="0"/>
                </a:rPr>
                <a:t> 1975)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1600" y="1314011"/>
              <a:ext cx="4104456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 Narrow" pitchFamily="34" charset="0"/>
                </a:rPr>
                <a:t>SLY4 </a:t>
              </a:r>
              <a:r>
                <a:rPr lang="en-US" sz="1000" dirty="0" err="1">
                  <a:latin typeface="Arial Narrow" pitchFamily="34" charset="0"/>
                </a:rPr>
                <a:t>Chabanat</a:t>
              </a:r>
              <a:r>
                <a:rPr lang="en-US" sz="1000" dirty="0">
                  <a:latin typeface="Arial Narrow" pitchFamily="34" charset="0"/>
                </a:rPr>
                <a:t>+ (1998)		(FRLDM)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UNEDF1 </a:t>
              </a:r>
              <a:r>
                <a:rPr lang="en-US" sz="1000" dirty="0" err="1">
                  <a:latin typeface="Arial Narrow" pitchFamily="34" charset="0"/>
                </a:rPr>
                <a:t>Kortelainen</a:t>
              </a:r>
              <a:r>
                <a:rPr lang="en-US" sz="1000" dirty="0">
                  <a:latin typeface="Arial Narrow" pitchFamily="34" charset="0"/>
                </a:rPr>
                <a:t>+ (2012)		(FRLDM)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DZ33 </a:t>
              </a:r>
              <a:r>
                <a:rPr lang="en-US" sz="1000" dirty="0" err="1">
                  <a:latin typeface="Arial Narrow" pitchFamily="34" charset="0"/>
                </a:rPr>
                <a:t>Duflo</a:t>
              </a:r>
              <a:r>
                <a:rPr lang="en-US" sz="1000" dirty="0">
                  <a:latin typeface="Arial Narrow" pitchFamily="34" charset="0"/>
                </a:rPr>
                <a:t> &amp; </a:t>
              </a:r>
              <a:r>
                <a:rPr lang="en-US" sz="1000" dirty="0" err="1">
                  <a:latin typeface="Arial Narrow" pitchFamily="34" charset="0"/>
                </a:rPr>
                <a:t>Zuker</a:t>
              </a:r>
              <a:r>
                <a:rPr lang="en-US" sz="1000" dirty="0">
                  <a:latin typeface="Arial Narrow" pitchFamily="34" charset="0"/>
                </a:rPr>
                <a:t> (1995)		(FRLDM)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ETFSI </a:t>
              </a:r>
              <a:r>
                <a:rPr lang="en-US" sz="1000" dirty="0" err="1">
                  <a:latin typeface="Arial Narrow" pitchFamily="34" charset="0"/>
                </a:rPr>
                <a:t>Aboussir</a:t>
              </a:r>
              <a:r>
                <a:rPr lang="en-US" sz="1000" dirty="0">
                  <a:latin typeface="Arial Narrow" pitchFamily="34" charset="0"/>
                </a:rPr>
                <a:t>+ (1995), Mamdouh+ (1998)	(ETFSI)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FRDM2012 </a:t>
              </a:r>
              <a:r>
                <a:rPr lang="en-US" sz="1000" dirty="0" err="1">
                  <a:latin typeface="Arial Narrow" pitchFamily="34" charset="0"/>
                </a:rPr>
                <a:t>Möller</a:t>
              </a:r>
              <a:r>
                <a:rPr lang="en-US" sz="1000" dirty="0">
                  <a:latin typeface="Arial Narrow" pitchFamily="34" charset="0"/>
                </a:rPr>
                <a:t>+ (2016)		(FRLDM)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HFB22,27 </a:t>
              </a:r>
              <a:r>
                <a:rPr lang="en-US" sz="1000" dirty="0" err="1">
                  <a:latin typeface="Arial Narrow" pitchFamily="34" charset="0"/>
                </a:rPr>
                <a:t>Goriely</a:t>
              </a:r>
              <a:r>
                <a:rPr lang="en-US" sz="1000" dirty="0">
                  <a:latin typeface="Arial Narrow" pitchFamily="34" charset="0"/>
                </a:rPr>
                <a:t>+ (2010,2013)		(HFB)</a:t>
              </a:r>
              <a:endParaRPr lang="en-US" sz="1100" dirty="0">
                <a:latin typeface="Arial Narrow" pitchFamily="34" charset="0"/>
              </a:endParaRPr>
            </a:p>
            <a:p>
              <a:r>
                <a:rPr lang="en-US" sz="1100" dirty="0">
                  <a:latin typeface="Arial Narrow" pitchFamily="34" charset="0"/>
                </a:rPr>
                <a:t>WS3V6 </a:t>
              </a:r>
              <a:r>
                <a:rPr lang="en-US" sz="1000" dirty="0">
                  <a:latin typeface="Arial Narrow" pitchFamily="34" charset="0"/>
                </a:rPr>
                <a:t>Liu+ (2011)		(FRLDM)</a:t>
              </a:r>
              <a:endParaRPr lang="en-US" sz="1100" dirty="0">
                <a:latin typeface="Arial Narrow" pitchFamily="34" charset="0"/>
              </a:endParaRPr>
            </a:p>
          </p:txBody>
        </p:sp>
      </p:grpSp>
      <p:sp>
        <p:nvSpPr>
          <p:cNvPr id="17" name="Right Brace 16"/>
          <p:cNvSpPr/>
          <p:nvPr/>
        </p:nvSpPr>
        <p:spPr>
          <a:xfrm>
            <a:off x="5076056" y="915566"/>
            <a:ext cx="576064" cy="316835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80112" y="213970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Experimental data is used wherever possible**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2240" y="444395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latin typeface="Arial Narrow" pitchFamily="34" charset="0"/>
              </a:rPr>
              <a:t>**Wang+ (2017), Audi+ (2017)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1C95C4-EAEC-467D-879F-51DA597B1FA1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ABDF60-C022-4F6C-BE58-5C51FCE51A4A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Methods: Nuclear Inputs</a:t>
            </a:r>
          </a:p>
        </p:txBody>
      </p:sp>
      <p:pic>
        <p:nvPicPr>
          <p:cNvPr id="30" name="Picture 29" descr="fire-logoclear.png">
            <a:extLst>
              <a:ext uri="{FF2B5EF4-FFF2-40B4-BE49-F238E27FC236}">
                <a16:creationId xmlns:a16="http://schemas.microsoft.com/office/drawing/2014/main" id="{5EE40323-1D4E-4F51-AE2E-8D1D097595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6278D91-3D28-4C0C-BBE0-8CB08AC39F6D}"/>
              </a:ext>
            </a:extLst>
          </p:cNvPr>
          <p:cNvSpPr txBox="1"/>
          <p:nvPr/>
        </p:nvSpPr>
        <p:spPr>
          <a:xfrm>
            <a:off x="8860889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495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42" y="843558"/>
            <a:ext cx="8244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 Narrow" pitchFamily="34" charset="0"/>
              </a:rPr>
              <a:t>We want </a:t>
            </a:r>
            <a:r>
              <a:rPr lang="en-US" sz="2400" dirty="0">
                <a:latin typeface="Arial Narrow" pitchFamily="34" charset="0"/>
              </a:rPr>
              <a:t>to be able to accurately and reliably </a:t>
            </a:r>
            <a:r>
              <a:rPr lang="en-US" sz="2400">
                <a:latin typeface="Arial Narrow" pitchFamily="34" charset="0"/>
              </a:rPr>
              <a:t>model nucleosynthesis in neutron star merger environments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4008" y="3210530"/>
            <a:ext cx="102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 Narrow" pitchFamily="34" charset="0"/>
              </a:rPr>
              <a:t>Flow File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flipH="1">
            <a:off x="2915816" y="2130410"/>
            <a:ext cx="744436" cy="92925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04058" y="2562458"/>
            <a:ext cx="1046677" cy="801191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04058" y="2562458"/>
            <a:ext cx="1080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44008" y="2346434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Abundance File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707" y="1851670"/>
            <a:ext cx="194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Initial Astrophysical </a:t>
            </a:r>
          </a:p>
          <a:p>
            <a:pPr algn="ctr"/>
            <a:r>
              <a:rPr lang="en-US">
                <a:latin typeface="Arial Narrow" pitchFamily="34" charset="0"/>
              </a:rPr>
              <a:t>Conditions</a:t>
            </a:r>
          </a:p>
          <a:p>
            <a:pPr algn="ctr"/>
            <a:r>
              <a:rPr lang="en-US">
                <a:latin typeface="Arial Narrow" pitchFamily="34" charset="0"/>
              </a:rPr>
              <a:t>+</a:t>
            </a:r>
          </a:p>
          <a:p>
            <a:pPr algn="ctr"/>
            <a:r>
              <a:rPr lang="en-US">
                <a:latin typeface="Arial Narrow" pitchFamily="34" charset="0"/>
              </a:rPr>
              <a:t>Nuclear Inputs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07704" y="2562458"/>
            <a:ext cx="108000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84368" y="3075806"/>
            <a:ext cx="909160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Effective</a:t>
            </a:r>
          </a:p>
          <a:p>
            <a:pPr algn="ctr"/>
            <a:r>
              <a:rPr lang="en-US">
                <a:latin typeface="Arial Narrow" pitchFamily="34" charset="0"/>
              </a:rPr>
              <a:t>Heating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4008" y="3723878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 Narrow" pitchFamily="34" charset="0"/>
              </a:rPr>
              <a:t>Nuclear Inputs: Q-value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868144" y="3395196"/>
            <a:ext cx="1620000" cy="464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7020272" y="3395196"/>
            <a:ext cx="864096" cy="544706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44008" y="4290650"/>
            <a:ext cx="228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 Narrow" pitchFamily="34" charset="0"/>
              </a:rPr>
              <a:t>Thermalization Efficiency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452320" y="393990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020272" y="451596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7776" y="4614396"/>
            <a:ext cx="1311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 Narrow" pitchFamily="34" charset="0"/>
              </a:rPr>
              <a:t>Sprouse+ (2020)</a:t>
            </a:r>
          </a:p>
        </p:txBody>
      </p:sp>
      <p:pic>
        <p:nvPicPr>
          <p:cNvPr id="46" name="Picture 45" descr="pr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490" y="4011910"/>
            <a:ext cx="1940238" cy="59735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C0718E1-14C7-49B3-A83E-6271D2E32130}"/>
              </a:ext>
            </a:extLst>
          </p:cNvPr>
          <p:cNvSpPr txBox="1"/>
          <p:nvPr/>
        </p:nvSpPr>
        <p:spPr>
          <a:xfrm>
            <a:off x="8860889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57C007-6552-41D7-9F79-F839D2EB9C18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71D3E0-B417-4DB6-AD26-7F9A95F7B4B1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Methods: PRISM</a:t>
            </a:r>
          </a:p>
        </p:txBody>
      </p:sp>
      <p:pic>
        <p:nvPicPr>
          <p:cNvPr id="36" name="Picture 35" descr="fire-logoclear.png">
            <a:extLst>
              <a:ext uri="{FF2B5EF4-FFF2-40B4-BE49-F238E27FC236}">
                <a16:creationId xmlns:a16="http://schemas.microsoft.com/office/drawing/2014/main" id="{3A7D153E-D7DD-40CE-8BFF-0E0B0131B3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lsey\Documents\School\NCSU\Research\Group Meeting Talk 3 - 25 Nov 2019\total_heatingtest.png"/>
          <p:cNvPicPr>
            <a:picLocks noChangeAspect="1" noChangeArrowheads="1"/>
          </p:cNvPicPr>
          <p:nvPr/>
        </p:nvPicPr>
        <p:blipFill>
          <a:blip r:embed="rId3" cstate="print"/>
          <a:srcRect l="5114" b="6818"/>
          <a:stretch>
            <a:fillRect/>
          </a:stretch>
        </p:blipFill>
        <p:spPr bwMode="auto">
          <a:xfrm>
            <a:off x="395536" y="1203598"/>
            <a:ext cx="4008445" cy="2952328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4917778" y="1703008"/>
            <a:ext cx="2462534" cy="1953508"/>
            <a:chOff x="1821434" y="1698362"/>
            <a:chExt cx="2462534" cy="1953508"/>
          </a:xfrm>
        </p:grpSpPr>
        <p:sp>
          <p:nvSpPr>
            <p:cNvPr id="19" name="TextBox 18"/>
            <p:cNvSpPr txBox="1"/>
            <p:nvPr/>
          </p:nvSpPr>
          <p:spPr>
            <a:xfrm>
              <a:off x="1821434" y="1698362"/>
              <a:ext cx="219643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 Narrow" pitchFamily="34" charset="0"/>
                </a:rPr>
                <a:t>Main contributors:</a:t>
              </a:r>
            </a:p>
            <a:p>
              <a:r>
                <a:rPr lang="en-US" sz="2000">
                  <a:latin typeface="Arial Narrow" pitchFamily="34" charset="0"/>
                </a:rPr>
                <a:t>- Sp. Fission</a:t>
              </a:r>
            </a:p>
            <a:p>
              <a:r>
                <a:rPr lang="en-US" sz="2000">
                  <a:latin typeface="Arial Narrow" pitchFamily="34" charset="0"/>
                </a:rPr>
                <a:t>- </a:t>
              </a:r>
              <a:r>
                <a:rPr lang="el-GR" sz="2000">
                  <a:latin typeface="Cambria Math" pitchFamily="18" charset="0"/>
                  <a:ea typeface="Cambria Math" pitchFamily="18" charset="0"/>
                </a:rPr>
                <a:t>α</a:t>
              </a:r>
              <a:r>
                <a:rPr lang="en-US" sz="2000">
                  <a:latin typeface="Arial Narrow" pitchFamily="34" charset="0"/>
                </a:rPr>
                <a:t>-decay</a:t>
              </a:r>
            </a:p>
            <a:p>
              <a:r>
                <a:rPr lang="en-US" sz="2000">
                  <a:latin typeface="Arial Narrow" pitchFamily="34" charset="0"/>
                </a:rPr>
                <a:t>- </a:t>
              </a:r>
              <a:r>
                <a:rPr lang="el-GR" sz="2000">
                  <a:latin typeface="Cambria Math" pitchFamily="18" charset="0"/>
                  <a:ea typeface="Cambria Math" pitchFamily="18" charset="0"/>
                </a:rPr>
                <a:t>β</a:t>
              </a:r>
              <a:r>
                <a:rPr lang="en-US" sz="2000">
                  <a:latin typeface="Arial Narrow" pitchFamily="34" charset="0"/>
                </a:rPr>
                <a:t>-decay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21434" y="3282538"/>
              <a:ext cx="2462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(Heating ∝ Flow · Q-value)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19709" y="1203598"/>
            <a:ext cx="30762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Arial Narrow" pitchFamily="34" charset="0"/>
              </a:rPr>
              <a:t>Total heating (all reaction &amp; decay channels)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567393" y="3245259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 Narrow" pitchFamily="34" charset="0"/>
              </a:rPr>
              <a:t>Heating Rate (erg/s)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4227934"/>
            <a:ext cx="73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 Narrow" pitchFamily="34" charset="0"/>
              </a:rPr>
              <a:t>Time (d)</a:t>
            </a:r>
          </a:p>
        </p:txBody>
      </p:sp>
      <p:cxnSp>
        <p:nvCxnSpPr>
          <p:cNvPr id="27" name="Straight Arrow Connector 26"/>
          <p:cNvCxnSpPr>
            <a:stCxn id="24" idx="3"/>
          </p:cNvCxnSpPr>
          <p:nvPr/>
        </p:nvCxnSpPr>
        <p:spPr>
          <a:xfrm flipH="1" flipV="1">
            <a:off x="179512" y="1923678"/>
            <a:ext cx="9873" cy="718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</p:cNvCxnSpPr>
          <p:nvPr/>
        </p:nvCxnSpPr>
        <p:spPr>
          <a:xfrm flipV="1">
            <a:off x="1054754" y="4371950"/>
            <a:ext cx="636926" cy="98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44FABC3-DC0A-4BAB-91F9-B688CB64D972}"/>
              </a:ext>
            </a:extLst>
          </p:cNvPr>
          <p:cNvSpPr/>
          <p:nvPr/>
        </p:nvSpPr>
        <p:spPr>
          <a:xfrm>
            <a:off x="0" y="159495"/>
            <a:ext cx="9144000" cy="438593"/>
          </a:xfrm>
          <a:prstGeom prst="rect">
            <a:avLst/>
          </a:prstGeom>
          <a:solidFill>
            <a:srgbClr val="D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23A23A-8832-407C-AD7F-356DE9417605}"/>
              </a:ext>
            </a:extLst>
          </p:cNvPr>
          <p:cNvSpPr txBox="1"/>
          <p:nvPr/>
        </p:nvSpPr>
        <p:spPr>
          <a:xfrm>
            <a:off x="34555" y="182584"/>
            <a:ext cx="4537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Analysis: Total Heating</a:t>
            </a:r>
          </a:p>
        </p:txBody>
      </p:sp>
      <p:pic>
        <p:nvPicPr>
          <p:cNvPr id="32" name="Picture 31" descr="fire-logoclear.png">
            <a:extLst>
              <a:ext uri="{FF2B5EF4-FFF2-40B4-BE49-F238E27FC236}">
                <a16:creationId xmlns:a16="http://schemas.microsoft.com/office/drawing/2014/main" id="{CB1AB3DB-60EC-4BD5-BF37-049295D808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167099"/>
            <a:ext cx="689908" cy="46043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5C3D971-822B-443C-B5FE-4598D8064E77}"/>
              </a:ext>
            </a:extLst>
          </p:cNvPr>
          <p:cNvSpPr txBox="1"/>
          <p:nvPr/>
        </p:nvSpPr>
        <p:spPr>
          <a:xfrm>
            <a:off x="8860889" y="48573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5581</TotalTime>
  <Words>1478</Words>
  <Application>Microsoft Office PowerPoint</Application>
  <PresentationFormat>On-screen Show (16:9)</PresentationFormat>
  <Paragraphs>245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Kelsey</dc:creator>
  <cp:lastModifiedBy>Kelsey Alexandra Lund</cp:lastModifiedBy>
  <cp:revision>354</cp:revision>
  <dcterms:created xsi:type="dcterms:W3CDTF">2017-03-23T00:59:12Z</dcterms:created>
  <dcterms:modified xsi:type="dcterms:W3CDTF">2020-07-06T18:48:48Z</dcterms:modified>
</cp:coreProperties>
</file>