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7" r:id="rId2"/>
    <p:sldId id="262" r:id="rId3"/>
    <p:sldId id="264" r:id="rId4"/>
    <p:sldId id="265" r:id="rId5"/>
    <p:sldId id="266" r:id="rId6"/>
    <p:sldId id="267" r:id="rId7"/>
    <p:sldId id="268" r:id="rId8"/>
    <p:sldId id="274" r:id="rId9"/>
    <p:sldId id="275" r:id="rId10"/>
    <p:sldId id="270" r:id="rId11"/>
    <p:sldId id="277" r:id="rId12"/>
    <p:sldId id="271" r:id="rId13"/>
    <p:sldId id="281" r:id="rId14"/>
    <p:sldId id="272" r:id="rId15"/>
    <p:sldId id="278" r:id="rId16"/>
    <p:sldId id="273" r:id="rId17"/>
    <p:sldId id="280" r:id="rId18"/>
    <p:sldId id="279" r:id="rId19"/>
    <p:sldId id="283" r:id="rId20"/>
    <p:sldId id="284" r:id="rId21"/>
    <p:sldId id="292" r:id="rId22"/>
    <p:sldId id="287" r:id="rId23"/>
    <p:sldId id="288" r:id="rId24"/>
    <p:sldId id="293" r:id="rId25"/>
  </p:sldIdLst>
  <p:sldSz cx="9144000" cy="6858000" type="screen4x3"/>
  <p:notesSz cx="6946900" cy="92329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33"/>
    <a:srgbClr val="00FFFF"/>
    <a:srgbClr val="99FFFF"/>
    <a:srgbClr val="000080"/>
    <a:srgbClr val="009900"/>
    <a:srgbClr val="3333FF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2787"/>
    <p:restoredTop sz="90929"/>
  </p:normalViewPr>
  <p:slideViewPr>
    <p:cSldViewPr>
      <p:cViewPr>
        <p:scale>
          <a:sx n="75" d="100"/>
          <a:sy n="75" d="100"/>
        </p:scale>
        <p:origin x="-1416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78"/>
    </p:cViewPr>
  </p:sorterViewPr>
  <p:notesViewPr>
    <p:cSldViewPr>
      <p:cViewPr varScale="1">
        <p:scale>
          <a:sx n="56" d="100"/>
          <a:sy n="56" d="100"/>
        </p:scale>
        <p:origin x="-1686" y="-79"/>
      </p:cViewPr>
      <p:guideLst>
        <p:guide orient="horz" pos="2208"/>
        <p:guide pos="2882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1.xml"/><Relationship Id="rId1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34925" y="-31750"/>
            <a:ext cx="30511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90" tIns="0" rIns="19290" bIns="0" numCol="1" anchor="t" anchorCtr="0" compatLnSpc="1">
            <a:prstTxWarp prst="textNoShape">
              <a:avLst/>
            </a:prstTxWarp>
          </a:bodyPr>
          <a:lstStyle>
            <a:lvl1pPr algn="l" defTabSz="925513">
              <a:defRPr sz="1000" b="0" i="1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0650" y="-31750"/>
            <a:ext cx="30511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90" tIns="0" rIns="19290" bIns="0" numCol="1" anchor="t" anchorCtr="0" compatLnSpc="1">
            <a:prstTxWarp prst="textNoShape">
              <a:avLst/>
            </a:prstTxWarp>
          </a:bodyPr>
          <a:lstStyle>
            <a:lvl1pPr algn="r" defTabSz="925513">
              <a:defRPr sz="1000" b="0" i="1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58875" y="671513"/>
            <a:ext cx="4630738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7263" y="4383088"/>
            <a:ext cx="5032375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35" tIns="46618" rIns="93235" bIns="466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34925" y="8801100"/>
            <a:ext cx="30511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90" tIns="0" rIns="19290" bIns="0" numCol="1" anchor="b" anchorCtr="0" compatLnSpc="1">
            <a:prstTxWarp prst="textNoShape">
              <a:avLst/>
            </a:prstTxWarp>
          </a:bodyPr>
          <a:lstStyle>
            <a:lvl1pPr algn="l" defTabSz="925513">
              <a:defRPr sz="1000" b="0" i="1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0650" y="8801100"/>
            <a:ext cx="30511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90" tIns="0" rIns="19290" bIns="0" numCol="1" anchor="b" anchorCtr="0" compatLnSpc="1">
            <a:prstTxWarp prst="textNoShape">
              <a:avLst/>
            </a:prstTxWarp>
          </a:bodyPr>
          <a:lstStyle>
            <a:lvl1pPr algn="r" defTabSz="925513">
              <a:defRPr sz="1000" b="0" i="1">
                <a:solidFill>
                  <a:schemeClr val="tx1"/>
                </a:solidFill>
              </a:defRPr>
            </a:lvl1pPr>
          </a:lstStyle>
          <a:p>
            <a:fld id="{7C0104C9-D7F6-496A-A5D8-A3163500113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04C9-D7F6-496A-A5D8-A3163500113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04C9-D7F6-496A-A5D8-A3163500113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04C9-D7F6-496A-A5D8-A3163500113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04C9-D7F6-496A-A5D8-A3163500113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04C9-D7F6-496A-A5D8-A3163500113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04C9-D7F6-496A-A5D8-A3163500113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04C9-D7F6-496A-A5D8-A3163500113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983E82-073C-489E-9954-BAB2FD736533}" type="slidenum">
              <a:rPr lang="en-US"/>
              <a:pPr/>
              <a:t>16</a:t>
            </a:fld>
            <a:endParaRPr lang="en-US"/>
          </a:p>
        </p:txBody>
      </p:sp>
      <p:sp>
        <p:nvSpPr>
          <p:cNvPr id="2355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04C9-D7F6-496A-A5D8-A3163500113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04C9-D7F6-496A-A5D8-A3163500113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04C9-D7F6-496A-A5D8-A3163500113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04C9-D7F6-496A-A5D8-A3163500113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04C9-D7F6-496A-A5D8-A3163500113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04C9-D7F6-496A-A5D8-A31635001138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04C9-D7F6-496A-A5D8-A31635001138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04C9-D7F6-496A-A5D8-A31635001138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04C9-D7F6-496A-A5D8-A3163500113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04C9-D7F6-496A-A5D8-A3163500113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04C9-D7F6-496A-A5D8-A3163500113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D61360-0C89-48CA-9C51-8C79D3E63B9F}" type="slidenum">
              <a:rPr lang="en-US"/>
              <a:pPr/>
              <a:t>5</a:t>
            </a:fld>
            <a:endParaRPr lang="en-US"/>
          </a:p>
        </p:txBody>
      </p:sp>
      <p:sp>
        <p:nvSpPr>
          <p:cNvPr id="1024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154685-8034-4A46-9441-DD6D2633E72D}" type="slidenum">
              <a:rPr lang="en-US"/>
              <a:pPr/>
              <a:t>6</a:t>
            </a:fld>
            <a:endParaRPr lang="en-US"/>
          </a:p>
        </p:txBody>
      </p:sp>
      <p:sp>
        <p:nvSpPr>
          <p:cNvPr id="1229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04C9-D7F6-496A-A5D8-A3163500113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04C9-D7F6-496A-A5D8-A3163500113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04C9-D7F6-496A-A5D8-A3163500113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E50484-614D-462F-A19F-4BF4FFE749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810325-D265-40A0-8726-FA45596A62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2ED58-DF93-4C97-855D-BF5D4E39E1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502BAE-7D94-46DD-8273-7A0B91E6F0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C469A-7A3A-46C0-AFF7-966552946D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C06260-5820-49F1-8505-2FED84D2A6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2F237D-F91A-4728-AF4B-19438BA81D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EE36F7-A52A-4031-B72B-4DAC1107D4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A49EFC-8391-4419-9025-92BA922D8A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57D99F-B938-4A50-B923-1FC5272A42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74959-A661-4ECE-B970-CB1CBDAB20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</a:defRPr>
            </a:lvl1pPr>
          </a:lstStyle>
          <a:p>
            <a:fld id="{1E6C1528-12F9-4E7F-B217-D9D3729B36B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86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sz="2800">
                <a:solidFill>
                  <a:srgbClr val="FF0033"/>
                </a:solidFill>
                <a:cs typeface="Arial" charset="0"/>
              </a:rPr>
              <a:t>ENDF/B-VI Coupled Photon-Electron Data</a:t>
            </a:r>
            <a:endParaRPr lang="en-US" sz="2800">
              <a:solidFill>
                <a:srgbClr val="FF0033"/>
              </a:solidFill>
              <a:cs typeface="Times New Roman" pitchFamily="18" charset="0"/>
            </a:endParaRPr>
          </a:p>
          <a:p>
            <a:r>
              <a:rPr lang="en-US" sz="2800">
                <a:solidFill>
                  <a:srgbClr val="FF0033"/>
                </a:solidFill>
                <a:cs typeface="Arial" charset="0"/>
              </a:rPr>
              <a:t>for Use in Radiation Shielding Applications</a:t>
            </a:r>
            <a:r>
              <a:rPr lang="en-US" sz="2800">
                <a:solidFill>
                  <a:srgbClr val="FF0033"/>
                </a:solidFill>
              </a:rPr>
              <a:t/>
            </a:r>
            <a:br>
              <a:rPr lang="en-US" sz="2800">
                <a:solidFill>
                  <a:srgbClr val="FF0033"/>
                </a:solidFill>
              </a:rPr>
            </a:br>
            <a:r>
              <a:rPr lang="en-US" sz="2000">
                <a:solidFill>
                  <a:schemeClr val="tx2"/>
                </a:solidFill>
              </a:rPr>
              <a:t>by</a:t>
            </a:r>
            <a:br>
              <a:rPr lang="en-US" sz="2000">
                <a:solidFill>
                  <a:schemeClr val="tx2"/>
                </a:solidFill>
              </a:rPr>
            </a:br>
            <a:r>
              <a:rPr lang="en-US" sz="2000">
                <a:solidFill>
                  <a:schemeClr val="tx2"/>
                </a:solidFill>
              </a:rPr>
              <a:t>Dermott E. Cullen</a:t>
            </a:r>
            <a:br>
              <a:rPr lang="en-US" sz="2000">
                <a:solidFill>
                  <a:schemeClr val="tx2"/>
                </a:solidFill>
              </a:rPr>
            </a:br>
            <a:r>
              <a:rPr lang="en-US" sz="2000">
                <a:solidFill>
                  <a:schemeClr val="tx2"/>
                </a:solidFill>
              </a:rPr>
              <a:t>Lawrence Livermore National Laboratory</a:t>
            </a:r>
            <a:br>
              <a:rPr lang="en-US" sz="2000">
                <a:solidFill>
                  <a:schemeClr val="tx2"/>
                </a:solidFill>
              </a:rPr>
            </a:br>
            <a:r>
              <a:rPr lang="en-US" sz="2000">
                <a:solidFill>
                  <a:schemeClr val="tx2"/>
                </a:solidFill>
              </a:rPr>
              <a:t>&amp;</a:t>
            </a:r>
          </a:p>
          <a:p>
            <a:r>
              <a:rPr lang="en-US" sz="2000">
                <a:solidFill>
                  <a:schemeClr val="tx2"/>
                </a:solidFill>
              </a:rPr>
              <a:t>Robert E. MacFarlane</a:t>
            </a:r>
          </a:p>
          <a:p>
            <a:r>
              <a:rPr lang="en-US" sz="2000">
                <a:solidFill>
                  <a:schemeClr val="tx2"/>
                </a:solidFill>
              </a:rPr>
              <a:t>Los Alamos National Laboratory</a:t>
            </a:r>
            <a:br>
              <a:rPr lang="en-US" sz="2000">
                <a:solidFill>
                  <a:schemeClr val="tx2"/>
                </a:solidFill>
              </a:rPr>
            </a:br>
            <a:r>
              <a:rPr lang="en-US" sz="2000">
                <a:solidFill>
                  <a:schemeClr val="tx2"/>
                </a:solidFill>
              </a:rPr>
              <a:t/>
            </a:r>
            <a:br>
              <a:rPr lang="en-US" sz="2000">
                <a:solidFill>
                  <a:schemeClr val="tx2"/>
                </a:solidFill>
              </a:rPr>
            </a:br>
            <a:r>
              <a:rPr lang="en-US" sz="1800" b="0">
                <a:solidFill>
                  <a:schemeClr val="tx2"/>
                </a:solidFill>
                <a:cs typeface="Arial" charset="0"/>
              </a:rPr>
              <a:t>presented at the Twelfth Biennial Topical Meeting of the Radiation Protection and Shielding Division, of the American Nuclear Society, to be held April 14-17, 2002 in Santa Fe, New Mexico</a:t>
            </a:r>
            <a:endParaRPr lang="en-US" sz="1800">
              <a:solidFill>
                <a:schemeClr val="tx2"/>
              </a:solidFill>
              <a:cs typeface="Times New Roman" pitchFamily="18" charset="0"/>
            </a:endParaRPr>
          </a:p>
          <a:p>
            <a:r>
              <a:rPr lang="en-US">
                <a:solidFill>
                  <a:srgbClr val="FF0033"/>
                </a:solidFill>
              </a:rPr>
              <a:t/>
            </a:r>
            <a:br>
              <a:rPr lang="en-US">
                <a:solidFill>
                  <a:srgbClr val="FF0033"/>
                </a:solidFill>
              </a:rPr>
            </a:br>
            <a:r>
              <a:rPr lang="en-US" sz="1800">
                <a:solidFill>
                  <a:schemeClr val="tx1"/>
                </a:solidFill>
              </a:rPr>
              <a:t>This paper will soon be available on-line at</a:t>
            </a:r>
            <a:br>
              <a:rPr lang="en-US" sz="1800">
                <a:solidFill>
                  <a:schemeClr val="tx1"/>
                </a:solidFill>
              </a:rPr>
            </a:br>
            <a:r>
              <a:rPr lang="en-US" sz="1800">
                <a:solidFill>
                  <a:schemeClr val="tx1"/>
                </a:solidFill>
              </a:rPr>
              <a:t>http://www.llnl.gov/cullen1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38862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 sz="3200" b="0">
              <a:solidFill>
                <a:schemeClr val="tx1"/>
              </a:solidFill>
            </a:endParaRPr>
          </a:p>
          <a:p>
            <a:pPr marL="342900" indent="-342900">
              <a:spcBef>
                <a:spcPct val="20000"/>
              </a:spcBef>
            </a:pPr>
            <a:endParaRPr lang="en-US" sz="3200" b="0">
              <a:solidFill>
                <a:schemeClr val="tx1"/>
              </a:solidFill>
            </a:endParaRPr>
          </a:p>
        </p:txBody>
      </p:sp>
      <p:pic>
        <p:nvPicPr>
          <p:cNvPr id="4102" name="Picture 6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905000"/>
            <a:ext cx="1143000" cy="1104900"/>
          </a:xfrm>
          <a:prstGeom prst="rect">
            <a:avLst/>
          </a:prstGeom>
          <a:noFill/>
        </p:spPr>
      </p:pic>
      <p:pic>
        <p:nvPicPr>
          <p:cNvPr id="4103" name="Picture 7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1905000"/>
            <a:ext cx="1143000" cy="1104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" y="895350"/>
            <a:ext cx="9077325" cy="505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438400" y="76200"/>
            <a:ext cx="502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/>
            <a:endParaRPr lang="en-US" sz="2000">
              <a:solidFill>
                <a:srgbClr val="FF0033"/>
              </a:solidFill>
              <a:latin typeface="New York" pitchFamily="18" charset="0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2819400" y="152400"/>
            <a:ext cx="3959225" cy="581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ENDF/B-VI Coupled Photon-Electron Data</a:t>
            </a:r>
            <a:br>
              <a:rPr lang="en-US">
                <a:solidFill>
                  <a:srgbClr val="FFFF00"/>
                </a:solidFill>
              </a:rPr>
            </a:br>
            <a:r>
              <a:rPr lang="en-US">
                <a:solidFill>
                  <a:srgbClr val="FFFF00"/>
                </a:solidFill>
              </a:rPr>
              <a:t>for Use in Radiation Shielding Applications</a:t>
            </a:r>
          </a:p>
        </p:txBody>
      </p:sp>
      <p:pic>
        <p:nvPicPr>
          <p:cNvPr id="16389" name="Picture 5" descr="E:\REDDOG1\atom-cal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400" y="152400"/>
            <a:ext cx="838200" cy="811213"/>
          </a:xfrm>
          <a:prstGeom prst="rect">
            <a:avLst/>
          </a:prstGeom>
          <a:noFill/>
        </p:spPr>
      </p:pic>
      <p:pic>
        <p:nvPicPr>
          <p:cNvPr id="16390" name="Picture 6" descr="E:\REDDOG1\atom-cal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10400" y="152400"/>
            <a:ext cx="838200" cy="811213"/>
          </a:xfrm>
          <a:prstGeom prst="rect">
            <a:avLst/>
          </a:prstGeom>
          <a:noFill/>
        </p:spPr>
      </p:pic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5054600" y="2362200"/>
            <a:ext cx="33813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400" b="0"/>
              <a:t>4 basic lead cross sections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7065963" y="3109913"/>
            <a:ext cx="50165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pair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2438400" y="1752600"/>
            <a:ext cx="124936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photoelectric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1295400" y="2667000"/>
            <a:ext cx="885825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coherent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2514600" y="3962400"/>
            <a:ext cx="1044575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incoherent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762000" y="5715000"/>
            <a:ext cx="674688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/>
              <a:t>10 eV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8208963" y="5791200"/>
            <a:ext cx="935037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100 GeV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609600"/>
            <a:ext cx="5257800" cy="1143000"/>
          </a:xfrm>
          <a:noFill/>
          <a:ln/>
        </p:spPr>
        <p:txBody>
          <a:bodyPr/>
          <a:lstStyle/>
          <a:p>
            <a:r>
              <a:rPr lang="en-US" sz="1600" b="1">
                <a:solidFill>
                  <a:srgbClr val="0000FF"/>
                </a:solidFill>
              </a:rPr>
              <a:t>ENDF/B-VI Coupled Photon-Electron Data</a:t>
            </a:r>
            <a:br>
              <a:rPr lang="en-US" sz="1600" b="1">
                <a:solidFill>
                  <a:srgbClr val="0000FF"/>
                </a:solidFill>
              </a:rPr>
            </a:br>
            <a:r>
              <a:rPr lang="en-US" sz="1600" b="1">
                <a:solidFill>
                  <a:srgbClr val="0000FF"/>
                </a:solidFill>
              </a:rPr>
              <a:t>for Use in Radiation Shielding Applications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2000" b="1">
                <a:solidFill>
                  <a:srgbClr val="FF0033"/>
                </a:solidFill>
              </a:rPr>
              <a:t>In order to illustrate the increase in Detail in our Current Photon Data Bases (EPDL97) Figure 2 illustrates the Lead Photoelectric Subshell Cross Sections</a:t>
            </a:r>
          </a:p>
          <a:p>
            <a:pPr lvl="1">
              <a:buFontTx/>
              <a:buChar char="•"/>
            </a:pPr>
            <a:r>
              <a:rPr lang="en-US" sz="2000" b="1"/>
              <a:t>Compared to the four Traditional Cross Sections</a:t>
            </a:r>
          </a:p>
          <a:p>
            <a:pPr lvl="2"/>
            <a:r>
              <a:rPr lang="en-US" sz="2000" b="1"/>
              <a:t>Where No Further detail is available</a:t>
            </a:r>
            <a:r>
              <a:rPr lang="en-US" sz="2000"/>
              <a:t> </a:t>
            </a:r>
          </a:p>
          <a:p>
            <a:pPr lvl="1">
              <a:buFontTx/>
              <a:buChar char="•"/>
            </a:pPr>
            <a:r>
              <a:rPr lang="en-US" sz="2000" b="1"/>
              <a:t>Here we have Cross Sections for each of the 24 Subshells</a:t>
            </a:r>
          </a:p>
          <a:p>
            <a:pPr lvl="2"/>
            <a:r>
              <a:rPr lang="en-US" sz="2000" b="1"/>
              <a:t>Each subshell has its own Binding energy</a:t>
            </a:r>
          </a:p>
          <a:p>
            <a:pPr lvl="2"/>
            <a:r>
              <a:rPr lang="en-US" sz="2000" b="1"/>
              <a:t>and its own Photon and Electron Emission Spectra</a:t>
            </a:r>
          </a:p>
          <a:p>
            <a:pPr lvl="2"/>
            <a:r>
              <a:rPr lang="en-US" sz="2000" b="1"/>
              <a:t>the Spectra are defined by Our EADL Data Base</a:t>
            </a:r>
          </a:p>
        </p:txBody>
      </p:sp>
      <p:pic>
        <p:nvPicPr>
          <p:cNvPr id="17414" name="Picture 6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762000"/>
            <a:ext cx="838200" cy="811213"/>
          </a:xfrm>
          <a:prstGeom prst="rect">
            <a:avLst/>
          </a:prstGeom>
          <a:noFill/>
        </p:spPr>
      </p:pic>
      <p:pic>
        <p:nvPicPr>
          <p:cNvPr id="17415" name="Picture 7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762000"/>
            <a:ext cx="838200" cy="8112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" y="895350"/>
            <a:ext cx="9077325" cy="505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524000" y="0"/>
            <a:ext cx="6477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/>
            <a:endParaRPr lang="en-US" sz="2000">
              <a:solidFill>
                <a:srgbClr val="FF0033"/>
              </a:solidFill>
              <a:latin typeface="New York" pitchFamily="18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2819400" y="152400"/>
            <a:ext cx="3959225" cy="581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ENDF/B-VI Coupled Photon-Electron Data</a:t>
            </a:r>
            <a:br>
              <a:rPr lang="en-US">
                <a:solidFill>
                  <a:srgbClr val="FFFF00"/>
                </a:solidFill>
              </a:rPr>
            </a:br>
            <a:r>
              <a:rPr lang="en-US">
                <a:solidFill>
                  <a:srgbClr val="FFFF00"/>
                </a:solidFill>
              </a:rPr>
              <a:t>for Use in Radiation Shielding Applications</a:t>
            </a:r>
          </a:p>
        </p:txBody>
      </p:sp>
      <p:pic>
        <p:nvPicPr>
          <p:cNvPr id="18437" name="Picture 5" descr="E:\REDDOG1\atom-cal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28800" y="152400"/>
            <a:ext cx="838200" cy="811213"/>
          </a:xfrm>
          <a:prstGeom prst="rect">
            <a:avLst/>
          </a:prstGeom>
          <a:noFill/>
        </p:spPr>
      </p:pic>
      <p:pic>
        <p:nvPicPr>
          <p:cNvPr id="18438" name="Picture 6" descr="E:\REDDOG1\atom-cal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34200" y="152400"/>
            <a:ext cx="838200" cy="811213"/>
          </a:xfrm>
          <a:prstGeom prst="rect">
            <a:avLst/>
          </a:prstGeom>
          <a:noFill/>
        </p:spPr>
      </p:pic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4216400" y="1905000"/>
            <a:ext cx="2943225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400" b="0"/>
              <a:t>24 photoionization</a:t>
            </a:r>
          </a:p>
          <a:p>
            <a:r>
              <a:rPr lang="en-US" sz="2400" b="0"/>
              <a:t>subshell cross sections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762000" y="5715000"/>
            <a:ext cx="674688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 eV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8208963" y="5791200"/>
            <a:ext cx="935037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100 GeV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609600"/>
            <a:ext cx="5257800" cy="1143000"/>
          </a:xfrm>
          <a:noFill/>
          <a:ln/>
        </p:spPr>
        <p:txBody>
          <a:bodyPr/>
          <a:lstStyle/>
          <a:p>
            <a:r>
              <a:rPr lang="en-US" sz="1600" b="1">
                <a:solidFill>
                  <a:srgbClr val="0000FF"/>
                </a:solidFill>
              </a:rPr>
              <a:t>ENDF/B-VI Coupled Photon-Electron Data</a:t>
            </a:r>
            <a:br>
              <a:rPr lang="en-US" sz="1600" b="1">
                <a:solidFill>
                  <a:srgbClr val="0000FF"/>
                </a:solidFill>
              </a:rPr>
            </a:br>
            <a:r>
              <a:rPr lang="en-US" sz="1600" b="1">
                <a:solidFill>
                  <a:srgbClr val="0000FF"/>
                </a:solidFill>
              </a:rPr>
              <a:t>for Use in Radiation Shielding Applications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2000" b="1">
                <a:solidFill>
                  <a:srgbClr val="FF0033"/>
                </a:solidFill>
              </a:rPr>
              <a:t>Figure 3 illustrates Similar Detail for the Lead Electron Ionization Subshell Cross Sections - from EEDL</a:t>
            </a:r>
          </a:p>
          <a:p>
            <a:pPr lvl="1">
              <a:buFontTx/>
              <a:buChar char="•"/>
            </a:pPr>
            <a:r>
              <a:rPr lang="en-US" sz="2000" b="1"/>
              <a:t>Compared to Traditional Electron transport</a:t>
            </a:r>
          </a:p>
          <a:p>
            <a:pPr lvl="2"/>
            <a:r>
              <a:rPr lang="en-US" sz="2000" b="1"/>
              <a:t>Where only one Average Ionization is Defined</a:t>
            </a:r>
            <a:r>
              <a:rPr lang="en-US" sz="2000"/>
              <a:t> </a:t>
            </a:r>
          </a:p>
          <a:p>
            <a:pPr lvl="1">
              <a:buFontTx/>
              <a:buChar char="•"/>
            </a:pPr>
            <a:r>
              <a:rPr lang="en-US" sz="2000" b="1"/>
              <a:t>Here we have Cross Sections for each of the 24 Subshells</a:t>
            </a:r>
          </a:p>
          <a:p>
            <a:pPr lvl="2"/>
            <a:r>
              <a:rPr lang="en-US" sz="2000" b="1"/>
              <a:t>Each Contributes differently to Electron Ionization</a:t>
            </a:r>
          </a:p>
          <a:p>
            <a:pPr lvl="2"/>
            <a:r>
              <a:rPr lang="en-US" sz="2000" b="1"/>
              <a:t>Each subshell has its own Binding energy</a:t>
            </a:r>
          </a:p>
          <a:p>
            <a:pPr lvl="2"/>
            <a:r>
              <a:rPr lang="en-US" sz="2000" b="1"/>
              <a:t>and its own Photon and Electron Emission Spectra</a:t>
            </a:r>
          </a:p>
          <a:p>
            <a:pPr lvl="2"/>
            <a:r>
              <a:rPr lang="en-US" sz="2000" b="1"/>
              <a:t>the Spectra are defined by Our EADL Data Base</a:t>
            </a:r>
          </a:p>
        </p:txBody>
      </p:sp>
      <p:pic>
        <p:nvPicPr>
          <p:cNvPr id="19462" name="Picture 6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762000"/>
            <a:ext cx="838200" cy="811213"/>
          </a:xfrm>
          <a:prstGeom prst="rect">
            <a:avLst/>
          </a:prstGeom>
          <a:noFill/>
        </p:spPr>
      </p:pic>
      <p:pic>
        <p:nvPicPr>
          <p:cNvPr id="19463" name="Picture 7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762000"/>
            <a:ext cx="838200" cy="8112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" y="895350"/>
            <a:ext cx="9077325" cy="505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133600" y="76200"/>
            <a:ext cx="533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/>
            <a:endParaRPr lang="en-US" sz="2000">
              <a:solidFill>
                <a:srgbClr val="FF0033"/>
              </a:solidFill>
              <a:latin typeface="New York" pitchFamily="18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971800" y="228600"/>
            <a:ext cx="3959225" cy="581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ENDF/B-VI Coupled Photon-Electron Data</a:t>
            </a:r>
            <a:br>
              <a:rPr lang="en-US">
                <a:solidFill>
                  <a:srgbClr val="FFFF00"/>
                </a:solidFill>
              </a:rPr>
            </a:br>
            <a:r>
              <a:rPr lang="en-US">
                <a:solidFill>
                  <a:srgbClr val="FFFF00"/>
                </a:solidFill>
              </a:rPr>
              <a:t>for Use in Radiation Shielding Applications</a:t>
            </a:r>
          </a:p>
        </p:txBody>
      </p:sp>
      <p:pic>
        <p:nvPicPr>
          <p:cNvPr id="20485" name="Picture 5" descr="E:\REDDOG1\atom-cal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5000" y="152400"/>
            <a:ext cx="838200" cy="811213"/>
          </a:xfrm>
          <a:prstGeom prst="rect">
            <a:avLst/>
          </a:prstGeom>
          <a:noFill/>
        </p:spPr>
      </p:pic>
      <p:pic>
        <p:nvPicPr>
          <p:cNvPr id="20486" name="Picture 6" descr="E:\REDDOG1\atom-cal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6600" y="152400"/>
            <a:ext cx="838200" cy="811213"/>
          </a:xfrm>
          <a:prstGeom prst="rect">
            <a:avLst/>
          </a:prstGeom>
          <a:noFill/>
        </p:spPr>
      </p:pic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445000" y="1676400"/>
            <a:ext cx="2943225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400" b="0"/>
              <a:t>24 electroionization</a:t>
            </a:r>
          </a:p>
          <a:p>
            <a:r>
              <a:rPr lang="en-US" sz="2400" b="0"/>
              <a:t>subshell cross sections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762000" y="5715000"/>
            <a:ext cx="674688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 eV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8208963" y="5791200"/>
            <a:ext cx="935037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100 GeV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5105400" cy="1143000"/>
          </a:xfrm>
          <a:noFill/>
          <a:ln/>
        </p:spPr>
        <p:txBody>
          <a:bodyPr/>
          <a:lstStyle/>
          <a:p>
            <a:r>
              <a:rPr lang="en-US" sz="1600" b="1">
                <a:solidFill>
                  <a:srgbClr val="0000FF"/>
                </a:solidFill>
              </a:rPr>
              <a:t>ENDF/B-VI Coupled Photon-Electron Data</a:t>
            </a:r>
            <a:br>
              <a:rPr lang="en-US" sz="1600" b="1">
                <a:solidFill>
                  <a:srgbClr val="0000FF"/>
                </a:solidFill>
              </a:rPr>
            </a:br>
            <a:r>
              <a:rPr lang="en-US" sz="1600" b="1">
                <a:solidFill>
                  <a:srgbClr val="0000FF"/>
                </a:solidFill>
              </a:rPr>
              <a:t>for Use in Radiation Shielding Applications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2000" b="1">
                <a:solidFill>
                  <a:srgbClr val="FF0033"/>
                </a:solidFill>
              </a:rPr>
              <a:t>Question: Do we really need all of this extra detail?</a:t>
            </a:r>
          </a:p>
          <a:p>
            <a:r>
              <a:rPr lang="en-US" sz="2000" b="1">
                <a:solidFill>
                  <a:srgbClr val="FF0033"/>
                </a:solidFill>
              </a:rPr>
              <a:t>Are Photoelectric Subshell Cross Sections Really Needed?</a:t>
            </a:r>
          </a:p>
          <a:p>
            <a:r>
              <a:rPr lang="en-US" sz="2000" b="1">
                <a:solidFill>
                  <a:srgbClr val="FF0033"/>
                </a:solidFill>
              </a:rPr>
              <a:t>Traditionally it was Assumed that each photoelectric absorption resulted in all of the energy of the incident photon being deposited at the point of the absorption.</a:t>
            </a:r>
          </a:p>
          <a:p>
            <a:pPr lvl="1">
              <a:buFontTx/>
              <a:buChar char="•"/>
            </a:pPr>
            <a:r>
              <a:rPr lang="en-US" sz="2000" b="1"/>
              <a:t>In lead a 88.3 keV photon would deposit 88.3 keV of energy</a:t>
            </a:r>
            <a:r>
              <a:rPr lang="en-US" sz="2000"/>
              <a:t> </a:t>
            </a:r>
          </a:p>
          <a:p>
            <a:r>
              <a:rPr lang="en-US" sz="2000" b="1">
                <a:solidFill>
                  <a:srgbClr val="FF0033"/>
                </a:solidFill>
              </a:rPr>
              <a:t>Based on our EADL data Figure 4 illustrates that when a photon undergoes photoelectric absorption just above the lead K-Edge at 88.3 keV, 77.6 keV (87.9 % of its energy) is Re-emitted as Fluorescence X-Rays and only 10.7 keV is deposited.</a:t>
            </a:r>
          </a:p>
          <a:p>
            <a:pPr lvl="1">
              <a:buFontTx/>
              <a:buChar char="•"/>
            </a:pPr>
            <a:r>
              <a:rPr lang="en-US" sz="2000" b="1"/>
              <a:t>88.3 keV versus 10.7 keV</a:t>
            </a:r>
            <a:r>
              <a:rPr lang="en-US" sz="2000"/>
              <a:t> </a:t>
            </a:r>
            <a:r>
              <a:rPr lang="en-US" sz="2000" b="1"/>
              <a:t>deposited</a:t>
            </a:r>
          </a:p>
          <a:p>
            <a:pPr lvl="1">
              <a:buFontTx/>
              <a:buChar char="•"/>
            </a:pPr>
            <a:r>
              <a:rPr lang="en-US" sz="2000" b="1"/>
              <a:t>The traditional result is 850 % too HIGH</a:t>
            </a:r>
          </a:p>
        </p:txBody>
      </p:sp>
      <p:pic>
        <p:nvPicPr>
          <p:cNvPr id="21510" name="Picture 6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838200"/>
            <a:ext cx="838200" cy="811213"/>
          </a:xfrm>
          <a:prstGeom prst="rect">
            <a:avLst/>
          </a:prstGeom>
          <a:noFill/>
        </p:spPr>
      </p:pic>
      <p:pic>
        <p:nvPicPr>
          <p:cNvPr id="21511" name="Picture 7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838200"/>
            <a:ext cx="838200" cy="8112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8575" y="609600"/>
            <a:ext cx="9172575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590800" y="0"/>
            <a:ext cx="480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/>
            <a:endParaRPr lang="en-US" sz="2000">
              <a:solidFill>
                <a:srgbClr val="FF0033"/>
              </a:solidFill>
              <a:latin typeface="New York" pitchFamily="18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2667000" y="0"/>
            <a:ext cx="3959225" cy="581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ENDF/B-VI Coupled Photon-Electron Data</a:t>
            </a:r>
            <a:br>
              <a:rPr lang="en-US">
                <a:solidFill>
                  <a:srgbClr val="FFFF00"/>
                </a:solidFill>
              </a:rPr>
            </a:br>
            <a:r>
              <a:rPr lang="en-US">
                <a:solidFill>
                  <a:srgbClr val="FFFF00"/>
                </a:solidFill>
              </a:rPr>
              <a:t>for Use in Radiation Shielding Applications</a:t>
            </a:r>
          </a:p>
        </p:txBody>
      </p:sp>
      <p:pic>
        <p:nvPicPr>
          <p:cNvPr id="22533" name="Picture 5" descr="E:\REDDOG1\atom-cal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0"/>
            <a:ext cx="838200" cy="811213"/>
          </a:xfrm>
          <a:prstGeom prst="rect">
            <a:avLst/>
          </a:prstGeom>
          <a:noFill/>
        </p:spPr>
      </p:pic>
      <p:pic>
        <p:nvPicPr>
          <p:cNvPr id="22534" name="Picture 6" descr="E:\REDDOG1\atom-cal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9400" y="0"/>
            <a:ext cx="838200" cy="811213"/>
          </a:xfrm>
          <a:prstGeom prst="rect">
            <a:avLst/>
          </a:prstGeom>
          <a:noFill/>
        </p:spPr>
      </p:pic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1219200" y="1981200"/>
            <a:ext cx="2559050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400" b="0"/>
              <a:t>Discrete lines and</a:t>
            </a:r>
          </a:p>
          <a:p>
            <a:r>
              <a:rPr lang="en-US" sz="2400" b="0"/>
              <a:t>Integral of the lines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685800" y="6521450"/>
            <a:ext cx="674688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 eV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8255000" y="6521450"/>
            <a:ext cx="8890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100 keV</a:t>
            </a: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5661025" y="1600200"/>
            <a:ext cx="2697163" cy="581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Each Green point represents</a:t>
            </a:r>
          </a:p>
          <a:p>
            <a:r>
              <a:rPr lang="en-US"/>
              <a:t>a discrete x-ray emission line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5824538" y="5105400"/>
            <a:ext cx="2508250" cy="8255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The Red curve represents</a:t>
            </a:r>
          </a:p>
          <a:p>
            <a:r>
              <a:rPr lang="en-US"/>
              <a:t>the integral over the x-ray </a:t>
            </a:r>
          </a:p>
          <a:p>
            <a:r>
              <a:rPr lang="en-US"/>
              <a:t>emission lines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5257800" cy="1143000"/>
          </a:xfrm>
          <a:noFill/>
          <a:ln/>
        </p:spPr>
        <p:txBody>
          <a:bodyPr/>
          <a:lstStyle/>
          <a:p>
            <a:r>
              <a:rPr lang="en-US" sz="1600" b="1">
                <a:solidFill>
                  <a:srgbClr val="0000FF"/>
                </a:solidFill>
              </a:rPr>
              <a:t>ENDF/B-VI Coupled Photon-Electron Data</a:t>
            </a:r>
            <a:br>
              <a:rPr lang="en-US" sz="1600" b="1">
                <a:solidFill>
                  <a:srgbClr val="0000FF"/>
                </a:solidFill>
              </a:rPr>
            </a:br>
            <a:r>
              <a:rPr lang="en-US" sz="1600" b="1">
                <a:solidFill>
                  <a:srgbClr val="0000FF"/>
                </a:solidFill>
              </a:rPr>
              <a:t>for Use in Radiation Shielding Applications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2000" b="1">
                <a:solidFill>
                  <a:srgbClr val="FF0033"/>
                </a:solidFill>
              </a:rPr>
              <a:t>Question: Is Anomalous Scattering Important?</a:t>
            </a:r>
          </a:p>
          <a:p>
            <a:r>
              <a:rPr lang="en-US" sz="2000" b="1">
                <a:solidFill>
                  <a:srgbClr val="FF0033"/>
                </a:solidFill>
              </a:rPr>
              <a:t>Returning to Figure 1, note that near 10 eV the Lead Coherent Scattering Cross section, which includes the effect of Anomalous Scattering, is About 10 Barns</a:t>
            </a:r>
          </a:p>
          <a:p>
            <a:r>
              <a:rPr lang="en-US" sz="2000" b="1">
                <a:solidFill>
                  <a:srgbClr val="FF0033"/>
                </a:solidFill>
              </a:rPr>
              <a:t>In Contrast the Traditional Coherent Scattering Cross section is About 4,480 barns</a:t>
            </a:r>
          </a:p>
          <a:p>
            <a:pPr lvl="1">
              <a:buFontTx/>
              <a:buChar char="•"/>
            </a:pPr>
            <a:r>
              <a:rPr lang="en-US" sz="2000" b="1"/>
              <a:t>4,480 barns versus 10 barns</a:t>
            </a:r>
          </a:p>
          <a:p>
            <a:pPr lvl="1">
              <a:buFontTx/>
              <a:buChar char="•"/>
            </a:pPr>
            <a:r>
              <a:rPr lang="en-US" sz="2000" b="1"/>
              <a:t>Traditional value is a Factor of 448 too large</a:t>
            </a:r>
            <a:r>
              <a:rPr lang="en-US" sz="2400" b="1"/>
              <a:t> </a:t>
            </a:r>
          </a:p>
        </p:txBody>
      </p:sp>
      <p:pic>
        <p:nvPicPr>
          <p:cNvPr id="24582" name="Picture 6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762000"/>
            <a:ext cx="838200" cy="811213"/>
          </a:xfrm>
          <a:prstGeom prst="rect">
            <a:avLst/>
          </a:prstGeom>
          <a:noFill/>
        </p:spPr>
      </p:pic>
      <p:pic>
        <p:nvPicPr>
          <p:cNvPr id="24583" name="Picture 7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762000"/>
            <a:ext cx="838200" cy="8112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75" y="914400"/>
            <a:ext cx="9077325" cy="505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057400" y="0"/>
            <a:ext cx="541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/>
            <a:endParaRPr lang="en-US" sz="2000">
              <a:solidFill>
                <a:srgbClr val="FF0033"/>
              </a:solidFill>
              <a:latin typeface="New York" pitchFamily="18" charset="0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2819400" y="152400"/>
            <a:ext cx="3959225" cy="581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ENDF/B-VI Coupled Photon-Electron Data</a:t>
            </a:r>
            <a:br>
              <a:rPr lang="en-US">
                <a:solidFill>
                  <a:srgbClr val="FFFF00"/>
                </a:solidFill>
              </a:rPr>
            </a:br>
            <a:r>
              <a:rPr lang="en-US">
                <a:solidFill>
                  <a:srgbClr val="FFFF00"/>
                </a:solidFill>
              </a:rPr>
              <a:t>for Use in Radiation Shielding Applications</a:t>
            </a:r>
          </a:p>
        </p:txBody>
      </p:sp>
      <p:pic>
        <p:nvPicPr>
          <p:cNvPr id="25605" name="Picture 5" descr="E:\REDDOG1\atom-cal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28800" y="152400"/>
            <a:ext cx="838200" cy="811213"/>
          </a:xfrm>
          <a:prstGeom prst="rect">
            <a:avLst/>
          </a:prstGeom>
          <a:noFill/>
        </p:spPr>
      </p:pic>
      <p:pic>
        <p:nvPicPr>
          <p:cNvPr id="25606" name="Picture 6" descr="E:\REDDOG1\atom-cal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152400"/>
            <a:ext cx="838200" cy="811213"/>
          </a:xfrm>
          <a:prstGeom prst="rect">
            <a:avLst/>
          </a:prstGeom>
          <a:noFill/>
        </p:spPr>
      </p:pic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4572000" y="2098675"/>
            <a:ext cx="3810000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sz="2400" b="0"/>
              <a:t>1) Coherent near 10 eV</a:t>
            </a:r>
          </a:p>
          <a:p>
            <a:r>
              <a:rPr lang="en-US" sz="2400" b="0"/>
              <a:t>is really about 10 barns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1905000" y="4343400"/>
            <a:ext cx="2600325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400" b="0"/>
              <a:t>2) Traditional value</a:t>
            </a:r>
          </a:p>
          <a:p>
            <a:r>
              <a:rPr lang="en-US" sz="2400" b="0"/>
              <a:t>Is 4,480 barns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1371600" y="2743200"/>
            <a:ext cx="930275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Coherent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838200" y="5715000"/>
            <a:ext cx="674688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 eV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8208963" y="5791200"/>
            <a:ext cx="935037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100 GeV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4572000" y="6096000"/>
            <a:ext cx="935038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609600"/>
            <a:ext cx="5029200" cy="1143000"/>
          </a:xfrm>
          <a:noFill/>
          <a:ln/>
        </p:spPr>
        <p:txBody>
          <a:bodyPr/>
          <a:lstStyle/>
          <a:p>
            <a:r>
              <a:rPr lang="en-US" sz="1600" b="1">
                <a:solidFill>
                  <a:srgbClr val="0000FF"/>
                </a:solidFill>
              </a:rPr>
              <a:t>ENDF/B-VI Coupled Photon-Electron Data</a:t>
            </a:r>
            <a:br>
              <a:rPr lang="en-US" sz="1600" b="1">
                <a:solidFill>
                  <a:srgbClr val="0000FF"/>
                </a:solidFill>
              </a:rPr>
            </a:br>
            <a:r>
              <a:rPr lang="en-US" sz="1600" b="1">
                <a:solidFill>
                  <a:srgbClr val="0000FF"/>
                </a:solidFill>
              </a:rPr>
              <a:t>for Use in Radiation Shielding Applications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1800" b="1">
                <a:solidFill>
                  <a:srgbClr val="FF0033"/>
                </a:solidFill>
              </a:rPr>
              <a:t>In the limited Time Available I have Mostly Discussed EPDL97</a:t>
            </a:r>
          </a:p>
          <a:p>
            <a:r>
              <a:rPr lang="en-US" sz="1800" b="1">
                <a:solidFill>
                  <a:srgbClr val="FF0033"/>
                </a:solidFill>
              </a:rPr>
              <a:t>EPDL97 is Designed to be Used with EEDL &amp; EADL to Perform Complete Coupled Photon-Electron Radiation Transport Calculations</a:t>
            </a:r>
          </a:p>
          <a:p>
            <a:pPr lvl="1">
              <a:buFontTx/>
              <a:buChar char="•"/>
            </a:pPr>
            <a:r>
              <a:rPr lang="en-US" sz="1600" b="1">
                <a:solidFill>
                  <a:srgbClr val="FF0033"/>
                </a:solidFill>
              </a:rPr>
              <a:t>the Evaluated Photon Data Library, ‘97 version (EPDL97)</a:t>
            </a:r>
          </a:p>
          <a:p>
            <a:pPr lvl="2"/>
            <a:r>
              <a:rPr lang="en-US" sz="1600" b="1"/>
              <a:t>Interaction of Photons with matter plus direct production of Photons and Electrons</a:t>
            </a:r>
            <a:endParaRPr lang="en-US" sz="1800" b="1"/>
          </a:p>
          <a:p>
            <a:pPr lvl="1">
              <a:buFontTx/>
              <a:buChar char="•"/>
            </a:pPr>
            <a:r>
              <a:rPr lang="en-US" sz="1600" b="1">
                <a:solidFill>
                  <a:srgbClr val="FF0033"/>
                </a:solidFill>
              </a:rPr>
              <a:t>the Evaluated Electron Data Library (EEDL)</a:t>
            </a:r>
          </a:p>
          <a:p>
            <a:pPr lvl="2"/>
            <a:r>
              <a:rPr lang="en-US" sz="1600" b="1"/>
              <a:t>Interaction of Electrons with matter plus direct production of Photons and Electrons</a:t>
            </a:r>
            <a:endParaRPr lang="en-US" sz="1800"/>
          </a:p>
          <a:p>
            <a:pPr lvl="1">
              <a:buFontTx/>
              <a:buChar char="•"/>
            </a:pPr>
            <a:r>
              <a:rPr lang="en-US" sz="1600" b="1">
                <a:solidFill>
                  <a:srgbClr val="FF0033"/>
                </a:solidFill>
              </a:rPr>
              <a:t>the Evaluated Atomic Data Library (EADL)</a:t>
            </a:r>
          </a:p>
          <a:p>
            <a:pPr lvl="2"/>
            <a:r>
              <a:rPr lang="en-US" sz="1600" b="1"/>
              <a:t>Relaxation of Ionized Atoms Back to Neutrality</a:t>
            </a:r>
          </a:p>
          <a:p>
            <a:pPr lvl="3"/>
            <a:r>
              <a:rPr lang="en-US" sz="1600" b="1"/>
              <a:t>Emission of Photons (fluorescence) and Electrons (Auger)</a:t>
            </a:r>
          </a:p>
        </p:txBody>
      </p:sp>
      <p:pic>
        <p:nvPicPr>
          <p:cNvPr id="26630" name="Picture 6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838200"/>
            <a:ext cx="838200" cy="811213"/>
          </a:xfrm>
          <a:prstGeom prst="rect">
            <a:avLst/>
          </a:prstGeom>
          <a:noFill/>
        </p:spPr>
      </p:pic>
      <p:pic>
        <p:nvPicPr>
          <p:cNvPr id="26631" name="Picture 7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838200"/>
            <a:ext cx="838200" cy="8112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609600"/>
            <a:ext cx="6172200" cy="1143000"/>
          </a:xfrm>
          <a:noFill/>
          <a:ln/>
        </p:spPr>
        <p:txBody>
          <a:bodyPr/>
          <a:lstStyle/>
          <a:p>
            <a:r>
              <a:rPr lang="en-US" sz="2800" b="1">
                <a:solidFill>
                  <a:srgbClr val="FF0033"/>
                </a:solidFill>
                <a:latin typeface="New York" pitchFamily="18" charset="0"/>
              </a:rPr>
              <a:t/>
            </a:r>
            <a:br>
              <a:rPr lang="en-US" sz="2800" b="1">
                <a:solidFill>
                  <a:srgbClr val="FF0033"/>
                </a:solidFill>
                <a:latin typeface="New York" pitchFamily="18" charset="0"/>
              </a:rPr>
            </a:br>
            <a:r>
              <a:rPr lang="en-US" sz="2800" b="1">
                <a:solidFill>
                  <a:srgbClr val="FF0033"/>
                </a:solidFill>
                <a:latin typeface="New York" pitchFamily="18" charset="0"/>
              </a:rPr>
              <a:t/>
            </a:r>
            <a:br>
              <a:rPr lang="en-US" sz="2800" b="1">
                <a:solidFill>
                  <a:srgbClr val="FF0033"/>
                </a:solidFill>
                <a:latin typeface="New York" pitchFamily="18" charset="0"/>
              </a:rPr>
            </a:br>
            <a:r>
              <a:rPr lang="en-US" sz="2800" b="1">
                <a:solidFill>
                  <a:srgbClr val="FF0033"/>
                </a:solidFill>
                <a:latin typeface="New York" pitchFamily="18" charset="0"/>
              </a:rPr>
              <a:t/>
            </a:r>
            <a:br>
              <a:rPr lang="en-US" sz="2800" b="1">
                <a:solidFill>
                  <a:srgbClr val="FF0033"/>
                </a:solidFill>
                <a:latin typeface="New York" pitchFamily="18" charset="0"/>
              </a:rPr>
            </a:br>
            <a:r>
              <a:rPr lang="en-US" sz="2800" b="1">
                <a:solidFill>
                  <a:srgbClr val="FF0033"/>
                </a:solidFill>
                <a:latin typeface="New York" pitchFamily="18" charset="0"/>
              </a:rPr>
              <a:t/>
            </a:r>
            <a:br>
              <a:rPr lang="en-US" sz="2800" b="1">
                <a:solidFill>
                  <a:srgbClr val="FF0033"/>
                </a:solidFill>
                <a:latin typeface="New York" pitchFamily="18" charset="0"/>
              </a:rPr>
            </a:br>
            <a:r>
              <a:rPr lang="en-US" sz="2800" b="1">
                <a:solidFill>
                  <a:srgbClr val="FF0033"/>
                </a:solidFill>
                <a:latin typeface="New York" pitchFamily="18" charset="0"/>
              </a:rPr>
              <a:t/>
            </a:r>
            <a:br>
              <a:rPr lang="en-US" sz="2800" b="1">
                <a:solidFill>
                  <a:srgbClr val="FF0033"/>
                </a:solidFill>
                <a:latin typeface="New York" pitchFamily="18" charset="0"/>
              </a:rPr>
            </a:br>
            <a:r>
              <a:rPr lang="en-US" sz="2800" b="1">
                <a:solidFill>
                  <a:srgbClr val="FF0033"/>
                </a:solidFill>
                <a:latin typeface="New York" pitchFamily="18" charset="0"/>
              </a:rPr>
              <a:t/>
            </a:r>
            <a:br>
              <a:rPr lang="en-US" sz="2800" b="1">
                <a:solidFill>
                  <a:srgbClr val="FF0033"/>
                </a:solidFill>
                <a:latin typeface="New York" pitchFamily="18" charset="0"/>
              </a:rPr>
            </a:br>
            <a:r>
              <a:rPr lang="en-US" sz="2800" b="1">
                <a:solidFill>
                  <a:srgbClr val="FF0033"/>
                </a:solidFill>
                <a:latin typeface="New York" pitchFamily="18" charset="0"/>
              </a:rPr>
              <a:t/>
            </a:r>
            <a:br>
              <a:rPr lang="en-US" sz="2800" b="1">
                <a:solidFill>
                  <a:srgbClr val="FF0033"/>
                </a:solidFill>
                <a:latin typeface="New York" pitchFamily="18" charset="0"/>
              </a:rPr>
            </a:br>
            <a:r>
              <a:rPr lang="en-US" sz="2800" b="1">
                <a:solidFill>
                  <a:srgbClr val="FF0033"/>
                </a:solidFill>
                <a:latin typeface="New York" pitchFamily="18" charset="0"/>
              </a:rPr>
              <a:t/>
            </a:r>
            <a:br>
              <a:rPr lang="en-US" sz="2800" b="1">
                <a:solidFill>
                  <a:srgbClr val="FF0033"/>
                </a:solidFill>
                <a:latin typeface="New York" pitchFamily="18" charset="0"/>
              </a:rPr>
            </a:br>
            <a:r>
              <a:rPr lang="en-US" sz="2800" b="1">
                <a:solidFill>
                  <a:srgbClr val="FF0033"/>
                </a:solidFill>
                <a:latin typeface="New York" pitchFamily="18" charset="0"/>
              </a:rPr>
              <a:t/>
            </a:r>
            <a:br>
              <a:rPr lang="en-US" sz="2800" b="1">
                <a:solidFill>
                  <a:srgbClr val="FF0033"/>
                </a:solidFill>
                <a:latin typeface="New York" pitchFamily="18" charset="0"/>
              </a:rPr>
            </a:br>
            <a:r>
              <a:rPr lang="en-US" sz="2800" b="1">
                <a:solidFill>
                  <a:srgbClr val="FF0033"/>
                </a:solidFill>
                <a:latin typeface="New York" pitchFamily="18" charset="0"/>
              </a:rPr>
              <a:t/>
            </a:r>
            <a:br>
              <a:rPr lang="en-US" sz="2800" b="1">
                <a:solidFill>
                  <a:srgbClr val="FF0033"/>
                </a:solidFill>
                <a:latin typeface="New York" pitchFamily="18" charset="0"/>
              </a:rPr>
            </a:br>
            <a:r>
              <a:rPr lang="en-US" sz="2800" b="1">
                <a:solidFill>
                  <a:srgbClr val="FF0033"/>
                </a:solidFill>
                <a:latin typeface="New York" pitchFamily="18" charset="0"/>
              </a:rPr>
              <a:t/>
            </a:r>
            <a:br>
              <a:rPr lang="en-US" sz="2800" b="1">
                <a:solidFill>
                  <a:srgbClr val="FF0033"/>
                </a:solidFill>
                <a:latin typeface="New York" pitchFamily="18" charset="0"/>
              </a:rPr>
            </a:br>
            <a:r>
              <a:rPr lang="en-US" sz="2800" b="1">
                <a:solidFill>
                  <a:srgbClr val="FF0033"/>
                </a:solidFill>
                <a:latin typeface="New York" pitchFamily="18" charset="0"/>
              </a:rPr>
              <a:t/>
            </a:r>
            <a:br>
              <a:rPr lang="en-US" sz="2800" b="1">
                <a:solidFill>
                  <a:srgbClr val="FF0033"/>
                </a:solidFill>
                <a:latin typeface="New York" pitchFamily="18" charset="0"/>
              </a:rPr>
            </a:br>
            <a:r>
              <a:rPr lang="en-US" sz="2800" b="1">
                <a:solidFill>
                  <a:srgbClr val="FF0033"/>
                </a:solidFill>
                <a:latin typeface="New York" pitchFamily="18" charset="0"/>
              </a:rPr>
              <a:t/>
            </a:r>
            <a:br>
              <a:rPr lang="en-US" sz="2800" b="1">
                <a:solidFill>
                  <a:srgbClr val="FF0033"/>
                </a:solidFill>
                <a:latin typeface="New York" pitchFamily="18" charset="0"/>
              </a:rPr>
            </a:br>
            <a:r>
              <a:rPr lang="en-US" sz="2800" b="1">
                <a:solidFill>
                  <a:srgbClr val="FF0033"/>
                </a:solidFill>
                <a:latin typeface="New York" pitchFamily="18" charset="0"/>
              </a:rPr>
              <a:t/>
            </a:r>
            <a:br>
              <a:rPr lang="en-US" sz="2800" b="1">
                <a:solidFill>
                  <a:srgbClr val="FF0033"/>
                </a:solidFill>
                <a:latin typeface="New York" pitchFamily="18" charset="0"/>
              </a:rPr>
            </a:br>
            <a:r>
              <a:rPr lang="en-US" sz="2800" b="1">
                <a:solidFill>
                  <a:srgbClr val="FF0033"/>
                </a:solidFill>
                <a:latin typeface="New York" pitchFamily="18" charset="0"/>
              </a:rPr>
              <a:t/>
            </a:r>
            <a:br>
              <a:rPr lang="en-US" sz="2800" b="1">
                <a:solidFill>
                  <a:srgbClr val="FF0033"/>
                </a:solidFill>
                <a:latin typeface="New York" pitchFamily="18" charset="0"/>
              </a:rPr>
            </a:br>
            <a:r>
              <a:rPr lang="en-US" sz="2800" b="1">
                <a:solidFill>
                  <a:srgbClr val="FF0033"/>
                </a:solidFill>
                <a:latin typeface="New York" pitchFamily="18" charset="0"/>
              </a:rPr>
              <a:t/>
            </a:r>
            <a:br>
              <a:rPr lang="en-US" sz="2800" b="1">
                <a:solidFill>
                  <a:srgbClr val="FF0033"/>
                </a:solidFill>
                <a:latin typeface="New York" pitchFamily="18" charset="0"/>
              </a:rPr>
            </a:br>
            <a:endParaRPr lang="en-US" sz="2800" b="1">
              <a:solidFill>
                <a:srgbClr val="FF0033"/>
              </a:solidFill>
              <a:latin typeface="New York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FF0033"/>
                </a:solidFill>
              </a:rPr>
              <a:t>For use in Shielding Applications we need</a:t>
            </a:r>
          </a:p>
          <a:p>
            <a:pPr>
              <a:lnSpc>
                <a:spcPct val="90000"/>
              </a:lnSpc>
            </a:pPr>
            <a:r>
              <a:rPr lang="en-US" sz="2000" b="1">
                <a:solidFill>
                  <a:srgbClr val="FF0033"/>
                </a:solidFill>
              </a:rPr>
              <a:t>Photon Interaction Data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1800" b="1"/>
              <a:t>including direct secondary photons and electrons</a:t>
            </a:r>
            <a:endParaRPr lang="en-US" sz="2000" b="1"/>
          </a:p>
          <a:p>
            <a:pPr>
              <a:lnSpc>
                <a:spcPct val="90000"/>
              </a:lnSpc>
            </a:pPr>
            <a:r>
              <a:rPr lang="en-US" sz="2000" b="1">
                <a:solidFill>
                  <a:srgbClr val="FF0033"/>
                </a:solidFill>
              </a:rPr>
              <a:t>Electron Interaction Data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1800" b="1"/>
              <a:t>including direct secondary photons and electrons</a:t>
            </a:r>
            <a:endParaRPr lang="en-US" sz="2400" b="1"/>
          </a:p>
          <a:p>
            <a:pPr>
              <a:lnSpc>
                <a:spcPct val="90000"/>
              </a:lnSpc>
            </a:pPr>
            <a:r>
              <a:rPr lang="en-US" sz="2000" b="1">
                <a:solidFill>
                  <a:srgbClr val="FF0033"/>
                </a:solidFill>
              </a:rPr>
              <a:t>Data for ALL Photon-Electron Coupling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1800" b="1"/>
              <a:t>Fluorescence X-Rays and Auger Electrons</a:t>
            </a:r>
          </a:p>
          <a:p>
            <a:pPr>
              <a:lnSpc>
                <a:spcPct val="90000"/>
              </a:lnSpc>
            </a:pPr>
            <a:r>
              <a:rPr lang="en-US" sz="2000" b="1">
                <a:solidFill>
                  <a:srgbClr val="FF0033"/>
                </a:solidFill>
              </a:rPr>
              <a:t>Computer Codes to Use This data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1800" b="1"/>
              <a:t>Using Accurate Radiation Transport Methods</a:t>
            </a:r>
          </a:p>
          <a:p>
            <a:pPr lvl="2">
              <a:lnSpc>
                <a:spcPct val="90000"/>
              </a:lnSpc>
            </a:pPr>
            <a:r>
              <a:rPr lang="en-US" sz="1800" b="1"/>
              <a:t>Monte Carlo</a:t>
            </a:r>
            <a:endParaRPr lang="en-US"/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1800" b="1"/>
              <a:t>Data is Useless without Codes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1800" b="1"/>
              <a:t>Codes are Useless without Data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2514600" y="990600"/>
            <a:ext cx="3959225" cy="581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ENDF/B-VI Coupled Photon-Electron Data</a:t>
            </a:r>
            <a:br>
              <a:rPr lang="en-US">
                <a:solidFill>
                  <a:srgbClr val="0000FF"/>
                </a:solidFill>
              </a:rPr>
            </a:br>
            <a:r>
              <a:rPr lang="en-US">
                <a:solidFill>
                  <a:srgbClr val="0000FF"/>
                </a:solidFill>
              </a:rPr>
              <a:t>for Use in Radiation Shielding Applications</a:t>
            </a:r>
          </a:p>
        </p:txBody>
      </p:sp>
      <p:pic>
        <p:nvPicPr>
          <p:cNvPr id="5127" name="Picture 7" descr="E:\REDDOG1\atom-cal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47800" y="838200"/>
            <a:ext cx="838200" cy="811213"/>
          </a:xfrm>
          <a:prstGeom prst="rect">
            <a:avLst/>
          </a:prstGeom>
          <a:noFill/>
        </p:spPr>
      </p:pic>
      <p:pic>
        <p:nvPicPr>
          <p:cNvPr id="5128" name="Picture 8" descr="E:\REDDOG1\atom-cal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838200"/>
            <a:ext cx="838200" cy="811213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609600"/>
            <a:ext cx="5105400" cy="1143000"/>
          </a:xfrm>
          <a:noFill/>
          <a:ln/>
        </p:spPr>
        <p:txBody>
          <a:bodyPr/>
          <a:lstStyle/>
          <a:p>
            <a:r>
              <a:rPr lang="en-US" sz="1600" b="1">
                <a:solidFill>
                  <a:srgbClr val="0000FF"/>
                </a:solidFill>
              </a:rPr>
              <a:t>ENDF/B-VI Coupled Photon-Electron Data</a:t>
            </a:r>
            <a:br>
              <a:rPr lang="en-US" sz="1600" b="1">
                <a:solidFill>
                  <a:srgbClr val="0000FF"/>
                </a:solidFill>
              </a:rPr>
            </a:br>
            <a:r>
              <a:rPr lang="en-US" sz="1600" b="1">
                <a:solidFill>
                  <a:srgbClr val="0000FF"/>
                </a:solidFill>
              </a:rPr>
              <a:t>for Use in Radiation Shielding Applications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2000" b="1">
                <a:solidFill>
                  <a:srgbClr val="FF0033"/>
                </a:solidFill>
              </a:rPr>
              <a:t>Recently we’ve improved our availability to accurately model photon-electron transport</a:t>
            </a:r>
          </a:p>
          <a:p>
            <a:r>
              <a:rPr lang="en-US" sz="2000" b="1">
                <a:solidFill>
                  <a:srgbClr val="FF0033"/>
                </a:solidFill>
              </a:rPr>
              <a:t>But as yet we are NOT YET where we would like to be</a:t>
            </a:r>
          </a:p>
          <a:p>
            <a:r>
              <a:rPr lang="en-US" sz="2000" b="1">
                <a:solidFill>
                  <a:srgbClr val="FF0033"/>
                </a:solidFill>
              </a:rPr>
              <a:t>There are Still Improvements and Extensions to make</a:t>
            </a:r>
          </a:p>
          <a:p>
            <a:pPr lvl="1">
              <a:buFontTx/>
              <a:buChar char="•"/>
            </a:pPr>
            <a:r>
              <a:rPr lang="en-US" sz="2000" b="1"/>
              <a:t>For complete Details see the EPDL97 Documentation</a:t>
            </a:r>
          </a:p>
          <a:p>
            <a:pPr lvl="2"/>
            <a:r>
              <a:rPr lang="en-US" sz="2000" b="1"/>
              <a:t>On-line at http://www.llnl.gov/cullen1</a:t>
            </a:r>
            <a:endParaRPr lang="en-US"/>
          </a:p>
          <a:p>
            <a:r>
              <a:rPr lang="en-US" sz="2000" b="1">
                <a:solidFill>
                  <a:srgbClr val="FF0033"/>
                </a:solidFill>
              </a:rPr>
              <a:t>Here I’ll Only Mention Photonuclear</a:t>
            </a:r>
          </a:p>
          <a:p>
            <a:pPr lvl="1">
              <a:buFontTx/>
              <a:buChar char="•"/>
            </a:pPr>
            <a:r>
              <a:rPr lang="en-US" sz="2000" b="1"/>
              <a:t>Still not included in EPDL97 – but data is now available</a:t>
            </a:r>
          </a:p>
          <a:p>
            <a:pPr lvl="1">
              <a:buFontTx/>
              <a:buChar char="•"/>
            </a:pPr>
            <a:r>
              <a:rPr lang="en-US" sz="2000" b="1"/>
              <a:t>Potentially Important in Many Applications</a:t>
            </a:r>
          </a:p>
          <a:p>
            <a:pPr lvl="2"/>
            <a:r>
              <a:rPr lang="en-US" sz="2000" b="1"/>
              <a:t>Positive Effect: Strong, Localized Energy Deposit</a:t>
            </a:r>
            <a:r>
              <a:rPr lang="en-US" sz="2000" b="1">
                <a:solidFill>
                  <a:srgbClr val="FF0033"/>
                </a:solidFill>
              </a:rPr>
              <a:t> Tumors</a:t>
            </a:r>
            <a:endParaRPr lang="en-US" sz="2000" b="1"/>
          </a:p>
          <a:p>
            <a:pPr lvl="2"/>
            <a:r>
              <a:rPr lang="en-US" sz="2000" b="1"/>
              <a:t>Negative Effect: Activates your accelerator</a:t>
            </a:r>
          </a:p>
        </p:txBody>
      </p:sp>
      <p:pic>
        <p:nvPicPr>
          <p:cNvPr id="27654" name="Picture 6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762000"/>
            <a:ext cx="838200" cy="811213"/>
          </a:xfrm>
          <a:prstGeom prst="rect">
            <a:avLst/>
          </a:prstGeom>
          <a:noFill/>
        </p:spPr>
      </p:pic>
      <p:pic>
        <p:nvPicPr>
          <p:cNvPr id="27655" name="Picture 7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762000"/>
            <a:ext cx="838200" cy="8112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2514600" y="533400"/>
            <a:ext cx="3959225" cy="581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ENDF/B-VI Coupled Photon-Electron Data</a:t>
            </a:r>
            <a:br>
              <a:rPr lang="en-US">
                <a:solidFill>
                  <a:srgbClr val="0000FF"/>
                </a:solidFill>
              </a:rPr>
            </a:br>
            <a:r>
              <a:rPr lang="en-US">
                <a:solidFill>
                  <a:srgbClr val="0000FF"/>
                </a:solidFill>
              </a:rPr>
              <a:t>for Use in Radiation Shielding Applications</a:t>
            </a:r>
          </a:p>
        </p:txBody>
      </p:sp>
      <p:pic>
        <p:nvPicPr>
          <p:cNvPr id="36867" name="Picture 3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381000"/>
            <a:ext cx="838200" cy="811213"/>
          </a:xfrm>
          <a:prstGeom prst="rect">
            <a:avLst/>
          </a:prstGeom>
          <a:noFill/>
        </p:spPr>
      </p:pic>
      <p:pic>
        <p:nvPicPr>
          <p:cNvPr id="36868" name="Picture 4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381000"/>
            <a:ext cx="838200" cy="811213"/>
          </a:xfrm>
          <a:prstGeom prst="rect">
            <a:avLst/>
          </a:prstGeom>
          <a:noFill/>
        </p:spPr>
      </p:pic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685800" y="15240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FF0033"/>
                </a:solidFill>
              </a:rPr>
              <a:t>These Data Bases are useless without computer codes</a:t>
            </a:r>
          </a:p>
          <a:p>
            <a:pPr marL="742950" lvl="1" indent="-285750" algn="l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chemeClr val="tx1"/>
                </a:solidFill>
              </a:rPr>
              <a:t>That prepare them for use in applications (NJOY)</a:t>
            </a:r>
          </a:p>
          <a:p>
            <a:pPr marL="742950" lvl="1" indent="-285750" algn="l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chemeClr val="tx1"/>
                </a:solidFill>
              </a:rPr>
              <a:t>And use them in applications (TART)</a:t>
            </a:r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FF0033"/>
                </a:solidFill>
              </a:rPr>
              <a:t>The TART Monte Carlo code has used these data bases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2000">
                <a:solidFill>
                  <a:srgbClr val="FF0033"/>
                </a:solidFill>
              </a:rPr>
              <a:t>	for a number of years</a:t>
            </a:r>
          </a:p>
          <a:p>
            <a:pPr marL="742950" lvl="1" indent="-285750" algn="l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chemeClr val="tx1"/>
                </a:solidFill>
              </a:rPr>
              <a:t>So they have a track record that shows improved results</a:t>
            </a:r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FF0033"/>
                </a:solidFill>
              </a:rPr>
              <a:t>Only recently data bases were adopted within ENDF/B-VI</a:t>
            </a:r>
          </a:p>
          <a:p>
            <a:pPr marL="742950" lvl="1" indent="-285750" algn="l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chemeClr val="tx1"/>
                </a:solidFill>
              </a:rPr>
              <a:t>Now NJOY is being updated</a:t>
            </a:r>
          </a:p>
          <a:p>
            <a:pPr marL="742950" lvl="1" indent="-285750" algn="l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chemeClr val="tx1"/>
                </a:solidFill>
              </a:rPr>
              <a:t>Soon NJOY results will be generally available</a:t>
            </a:r>
          </a:p>
          <a:p>
            <a:pPr marL="1600200" lvl="3" indent="-228600" algn="l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chemeClr val="tx1"/>
                </a:solidFill>
              </a:rPr>
              <a:t>For use in MCNP &amp; Sn codes</a:t>
            </a:r>
            <a:r>
              <a:rPr lang="en-US" sz="2000">
                <a:solidFill>
                  <a:srgbClr val="FF0033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609600"/>
            <a:ext cx="5105400" cy="1143000"/>
          </a:xfrm>
          <a:noFill/>
          <a:ln/>
        </p:spPr>
        <p:txBody>
          <a:bodyPr/>
          <a:lstStyle/>
          <a:p>
            <a:r>
              <a:rPr lang="en-US" sz="1600" b="1">
                <a:solidFill>
                  <a:srgbClr val="0000FF"/>
                </a:solidFill>
              </a:rPr>
              <a:t>ENDF/B-VI Coupled Photon-Electron Data</a:t>
            </a:r>
            <a:br>
              <a:rPr lang="en-US" sz="1600" b="1">
                <a:solidFill>
                  <a:srgbClr val="0000FF"/>
                </a:solidFill>
              </a:rPr>
            </a:br>
            <a:r>
              <a:rPr lang="en-US" sz="1600" b="1">
                <a:solidFill>
                  <a:srgbClr val="0000FF"/>
                </a:solidFill>
              </a:rPr>
              <a:t>for Use in Radiation Shielding Applications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7772400" cy="4114800"/>
          </a:xfrm>
          <a:noFill/>
          <a:ln/>
        </p:spPr>
        <p:txBody>
          <a:bodyPr/>
          <a:lstStyle/>
          <a:p>
            <a:r>
              <a:rPr lang="en-US" sz="2000" b="1">
                <a:solidFill>
                  <a:srgbClr val="FF0033"/>
                </a:solidFill>
              </a:rPr>
              <a:t>In This paper I’ve Introduced our Data Bases</a:t>
            </a:r>
          </a:p>
          <a:p>
            <a:pPr lvl="1"/>
            <a:r>
              <a:rPr lang="en-US" sz="2000" b="1"/>
              <a:t>Particularly our photon Data Base EPDL97 </a:t>
            </a:r>
          </a:p>
          <a:p>
            <a:r>
              <a:rPr lang="en-US" sz="2000" b="1">
                <a:solidFill>
                  <a:srgbClr val="FF0033"/>
                </a:solidFill>
              </a:rPr>
              <a:t>EPDL97 is Designed to Meet the Needs of</a:t>
            </a:r>
          </a:p>
          <a:p>
            <a:pPr lvl="1">
              <a:buFontTx/>
              <a:buChar char="•"/>
            </a:pPr>
            <a:r>
              <a:rPr lang="en-US" sz="2000" b="1">
                <a:solidFill>
                  <a:srgbClr val="FF0033"/>
                </a:solidFill>
              </a:rPr>
              <a:t>Tradition Data users with Less Details</a:t>
            </a:r>
          </a:p>
          <a:p>
            <a:pPr lvl="2"/>
            <a:r>
              <a:rPr lang="en-US" sz="2000" b="1"/>
              <a:t>No Additional photons: Fluorescence or Bremsstrahlung</a:t>
            </a:r>
          </a:p>
          <a:p>
            <a:pPr lvl="1">
              <a:buFontTx/>
              <a:buChar char="•"/>
            </a:pPr>
            <a:r>
              <a:rPr lang="en-US" sz="2000" b="1">
                <a:solidFill>
                  <a:srgbClr val="FF0033"/>
                </a:solidFill>
              </a:rPr>
              <a:t>As well as Those Users who want to Use More Details</a:t>
            </a:r>
          </a:p>
          <a:p>
            <a:pPr lvl="2"/>
            <a:r>
              <a:rPr lang="en-US" sz="2000" b="1"/>
              <a:t>by Simply including Fluorescence X-Rays</a:t>
            </a:r>
          </a:p>
          <a:p>
            <a:pPr lvl="2"/>
            <a:r>
              <a:rPr lang="en-US" sz="2000" b="1"/>
              <a:t>or also Bremsstrahlung without Electron Transport</a:t>
            </a:r>
          </a:p>
          <a:p>
            <a:pPr lvl="2"/>
            <a:r>
              <a:rPr lang="en-US" sz="2000" b="1"/>
              <a:t>or Complete Coupled Photon-Electron transport</a:t>
            </a:r>
            <a:r>
              <a:rPr lang="en-US"/>
              <a:t> </a:t>
            </a:r>
          </a:p>
        </p:txBody>
      </p:sp>
      <p:pic>
        <p:nvPicPr>
          <p:cNvPr id="30726" name="Picture 6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762000"/>
            <a:ext cx="838200" cy="811213"/>
          </a:xfrm>
          <a:prstGeom prst="rect">
            <a:avLst/>
          </a:prstGeom>
          <a:noFill/>
        </p:spPr>
      </p:pic>
      <p:pic>
        <p:nvPicPr>
          <p:cNvPr id="30727" name="Picture 7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762000"/>
            <a:ext cx="838200" cy="811213"/>
          </a:xfrm>
          <a:prstGeom prst="rect">
            <a:avLst/>
          </a:prstGeom>
          <a:noFill/>
        </p:spPr>
      </p:pic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685800" y="5334000"/>
            <a:ext cx="70104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000">
                <a:solidFill>
                  <a:srgbClr val="FF0033"/>
                </a:solidFill>
              </a:rPr>
              <a:t>   You are free to use as little or as much detail as you want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609600"/>
            <a:ext cx="5410200" cy="1143000"/>
          </a:xfrm>
          <a:noFill/>
          <a:ln/>
        </p:spPr>
        <p:txBody>
          <a:bodyPr/>
          <a:lstStyle/>
          <a:p>
            <a:r>
              <a:rPr lang="en-US" sz="1600" b="1">
                <a:solidFill>
                  <a:srgbClr val="0000FF"/>
                </a:solidFill>
              </a:rPr>
              <a:t>ENDF/B-VI Coupled Photon-Electron Data</a:t>
            </a:r>
            <a:br>
              <a:rPr lang="en-US" sz="1600" b="1">
                <a:solidFill>
                  <a:srgbClr val="0000FF"/>
                </a:solidFill>
              </a:rPr>
            </a:br>
            <a:r>
              <a:rPr lang="en-US" sz="1600" b="1">
                <a:solidFill>
                  <a:srgbClr val="0000FF"/>
                </a:solidFill>
              </a:rPr>
              <a:t>for Use in Radiation Shielding Applications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2000" b="1">
                <a:solidFill>
                  <a:srgbClr val="FF0033"/>
                </a:solidFill>
              </a:rPr>
              <a:t>Lastly I’ll Mention that</a:t>
            </a:r>
          </a:p>
          <a:p>
            <a:pPr lvl="1">
              <a:buFontTx/>
              <a:buChar char="•"/>
            </a:pPr>
            <a:r>
              <a:rPr lang="en-US" sz="2000" b="1"/>
              <a:t>All three Data Bases</a:t>
            </a:r>
          </a:p>
          <a:p>
            <a:r>
              <a:rPr lang="en-US" sz="2000" b="1">
                <a:solidFill>
                  <a:srgbClr val="FF0033"/>
                </a:solidFill>
              </a:rPr>
              <a:t>Are now FREELY!! Available - Internationally</a:t>
            </a:r>
          </a:p>
          <a:p>
            <a:pPr lvl="1">
              <a:buFontTx/>
              <a:buChar char="•"/>
            </a:pPr>
            <a:r>
              <a:rPr lang="en-US" sz="2000" b="1"/>
              <a:t>See the website http://www.llnl.gov/cullen1</a:t>
            </a:r>
          </a:p>
          <a:p>
            <a:pPr lvl="2"/>
            <a:r>
              <a:rPr lang="en-US" sz="2000" b="1"/>
              <a:t>Where you can obtain copies of documentation</a:t>
            </a:r>
          </a:p>
          <a:p>
            <a:pPr lvl="2"/>
            <a:r>
              <a:rPr lang="en-US" sz="2000" b="1"/>
              <a:t>and find out how to obtain Data Bases</a:t>
            </a:r>
          </a:p>
          <a:p>
            <a:pPr lvl="3">
              <a:buFontTx/>
              <a:buChar char="•"/>
            </a:pPr>
            <a:r>
              <a:rPr lang="en-US" b="1"/>
              <a:t>through International Code centers</a:t>
            </a:r>
          </a:p>
          <a:p>
            <a:pPr lvl="3">
              <a:buFontTx/>
              <a:buChar char="•"/>
            </a:pPr>
            <a:r>
              <a:rPr lang="en-US" b="1"/>
              <a:t>And now available on-line</a:t>
            </a:r>
          </a:p>
          <a:p>
            <a:pPr lvl="3">
              <a:buFontTx/>
              <a:buNone/>
            </a:pPr>
            <a:endParaRPr lang="en-US" b="1"/>
          </a:p>
        </p:txBody>
      </p:sp>
      <p:pic>
        <p:nvPicPr>
          <p:cNvPr id="31750" name="Picture 6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762000"/>
            <a:ext cx="838200" cy="811213"/>
          </a:xfrm>
          <a:prstGeom prst="rect">
            <a:avLst/>
          </a:prstGeom>
          <a:noFill/>
        </p:spPr>
      </p:pic>
      <p:pic>
        <p:nvPicPr>
          <p:cNvPr id="31751" name="Picture 7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762000"/>
            <a:ext cx="838200" cy="811213"/>
          </a:xfrm>
          <a:prstGeom prst="rect">
            <a:avLst/>
          </a:prstGeom>
          <a:noFill/>
        </p:spPr>
      </p:pic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762000" y="4953000"/>
            <a:ext cx="7086600" cy="1066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en-US" sz="2400">
                <a:solidFill>
                  <a:srgbClr val="FF0033"/>
                </a:solidFill>
              </a:rPr>
              <a:t>   </a:t>
            </a:r>
            <a:r>
              <a:rPr lang="en-US" sz="2000">
                <a:solidFill>
                  <a:srgbClr val="FF0033"/>
                </a:solidFill>
              </a:rPr>
              <a:t>I’ll again stress that these data bases are</a:t>
            </a:r>
          </a:p>
          <a:p>
            <a:pPr algn="l"/>
            <a:r>
              <a:rPr lang="en-US" sz="2000">
                <a:solidFill>
                  <a:srgbClr val="FF0033"/>
                </a:solidFill>
              </a:rPr>
              <a:t>    useless without codes to prepare and use them</a:t>
            </a:r>
          </a:p>
          <a:p>
            <a:pPr lvl="1" algn="l">
              <a:buFontTx/>
              <a:buChar char="•"/>
            </a:pPr>
            <a:r>
              <a:rPr lang="en-US" sz="2000">
                <a:solidFill>
                  <a:schemeClr val="tx1"/>
                </a:solidFill>
              </a:rPr>
              <a:t> Soon NJOY results will be available for use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1143000" y="609600"/>
            <a:ext cx="6669088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4400" b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Da-da, da-da, dat’s All Folks</a:t>
            </a:r>
          </a:p>
        </p:txBody>
      </p:sp>
      <p:pic>
        <p:nvPicPr>
          <p:cNvPr id="37891" name="Picture 3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600200"/>
            <a:ext cx="502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1600" b="1">
                <a:solidFill>
                  <a:srgbClr val="0000FF"/>
                </a:solidFill>
              </a:rPr>
              <a:t>ENDF/B-VI Coupled Photon-Electron Data</a:t>
            </a:r>
            <a:br>
              <a:rPr lang="en-US" sz="1600" b="1">
                <a:solidFill>
                  <a:srgbClr val="0000FF"/>
                </a:solidFill>
              </a:rPr>
            </a:br>
            <a:r>
              <a:rPr lang="en-US" sz="1600" b="1">
                <a:solidFill>
                  <a:srgbClr val="0000FF"/>
                </a:solidFill>
              </a:rPr>
              <a:t>for Use in Radiation Shielding Applications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b="1">
                <a:solidFill>
                  <a:srgbClr val="FF0033"/>
                </a:solidFill>
              </a:rPr>
              <a:t>In order to meet these needs, in the Last Few years Photon and Electron Data Bases have been Greatly Improved</a:t>
            </a:r>
            <a:endParaRPr lang="en-US" sz="2000" b="1"/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000" b="1"/>
              <a:t>In terms of the Details Included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000" b="1"/>
              <a:t>the Accuracy of the Data</a:t>
            </a:r>
          </a:p>
          <a:p>
            <a:pPr>
              <a:lnSpc>
                <a:spcPct val="90000"/>
              </a:lnSpc>
            </a:pPr>
            <a:r>
              <a:rPr lang="en-US" sz="2000" b="1">
                <a:solidFill>
                  <a:srgbClr val="FF0033"/>
                </a:solidFill>
              </a:rPr>
              <a:t>At the Same time there has been an Enormous Increase in Available Inexpensive Computer Power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000" b="1"/>
              <a:t>Today’s Personal Computers = Yesterday’s Super Computers</a:t>
            </a:r>
            <a:endParaRPr lang="en-US" sz="2400"/>
          </a:p>
          <a:p>
            <a:pPr>
              <a:lnSpc>
                <a:spcPct val="90000"/>
              </a:lnSpc>
            </a:pPr>
            <a:r>
              <a:rPr lang="en-US" sz="2000" b="1">
                <a:solidFill>
                  <a:srgbClr val="FF0033"/>
                </a:solidFill>
              </a:rPr>
              <a:t>The Combination allows us to Today Calculate Results 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000" b="1"/>
              <a:t>in Greater Detail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000" b="1"/>
              <a:t>to Greater Accuracy</a:t>
            </a:r>
          </a:p>
          <a:p>
            <a:pPr lvl="2">
              <a:lnSpc>
                <a:spcPct val="90000"/>
              </a:lnSpc>
            </a:pPr>
            <a:r>
              <a:rPr lang="en-US" sz="2000" b="1"/>
              <a:t>Using Accurate Methods, such as Monte Carlo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000" b="1"/>
              <a:t>Which was not possible just a few years ago</a:t>
            </a:r>
          </a:p>
        </p:txBody>
      </p:sp>
      <p:pic>
        <p:nvPicPr>
          <p:cNvPr id="6150" name="Picture 6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838200"/>
            <a:ext cx="838200" cy="811213"/>
          </a:xfrm>
          <a:prstGeom prst="rect">
            <a:avLst/>
          </a:prstGeom>
          <a:noFill/>
        </p:spPr>
      </p:pic>
      <p:pic>
        <p:nvPicPr>
          <p:cNvPr id="6151" name="Picture 7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838200"/>
            <a:ext cx="838200" cy="8112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1600" b="1">
                <a:solidFill>
                  <a:srgbClr val="0000FF"/>
                </a:solidFill>
              </a:rPr>
              <a:t>ENDF/B-VI Coupled Photon-Electron Data</a:t>
            </a:r>
            <a:br>
              <a:rPr lang="en-US" sz="1600" b="1">
                <a:solidFill>
                  <a:srgbClr val="0000FF"/>
                </a:solidFill>
              </a:rPr>
            </a:br>
            <a:r>
              <a:rPr lang="en-US" sz="1600" b="1">
                <a:solidFill>
                  <a:srgbClr val="0000FF"/>
                </a:solidFill>
              </a:rPr>
              <a:t>for Use in Radiation Shielding Applications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2400" b="1">
                <a:solidFill>
                  <a:srgbClr val="FF0033"/>
                </a:solidFill>
              </a:rPr>
              <a:t>We now have Three Different Data bases</a:t>
            </a:r>
          </a:p>
          <a:p>
            <a:pPr lvl="1">
              <a:buFontTx/>
              <a:buChar char="•"/>
            </a:pPr>
            <a:r>
              <a:rPr lang="en-US" sz="2000" b="1">
                <a:solidFill>
                  <a:srgbClr val="FF0033"/>
                </a:solidFill>
              </a:rPr>
              <a:t>the Evaluated Photon Data Library, `97 version (EPDL97)</a:t>
            </a:r>
          </a:p>
          <a:p>
            <a:pPr lvl="2"/>
            <a:r>
              <a:rPr lang="en-US" sz="2000" b="1"/>
              <a:t>Interaction of Photons with matter plus direct production of Photons and Electrons</a:t>
            </a:r>
            <a:endParaRPr lang="en-US" b="1"/>
          </a:p>
          <a:p>
            <a:pPr lvl="1">
              <a:buFontTx/>
              <a:buChar char="•"/>
            </a:pPr>
            <a:r>
              <a:rPr lang="en-US" sz="2000" b="1">
                <a:solidFill>
                  <a:srgbClr val="FF0033"/>
                </a:solidFill>
              </a:rPr>
              <a:t>the Evaluated Electron Data Library (EEDL)</a:t>
            </a:r>
          </a:p>
          <a:p>
            <a:pPr lvl="2"/>
            <a:r>
              <a:rPr lang="en-US" sz="2000" b="1"/>
              <a:t>Interaction of Electrons with matter plus direct production of Photons and Electrons</a:t>
            </a:r>
            <a:endParaRPr lang="en-US"/>
          </a:p>
          <a:p>
            <a:pPr lvl="1">
              <a:buFontTx/>
              <a:buChar char="•"/>
            </a:pPr>
            <a:r>
              <a:rPr lang="en-US" sz="2000" b="1">
                <a:solidFill>
                  <a:srgbClr val="FF0033"/>
                </a:solidFill>
              </a:rPr>
              <a:t>the Evaluated Atomic Data Library (EADL)</a:t>
            </a:r>
          </a:p>
          <a:p>
            <a:pPr lvl="2"/>
            <a:r>
              <a:rPr lang="en-US" sz="2000" b="1"/>
              <a:t>Relaxation of Ionized Atoms Back to Neutrality</a:t>
            </a:r>
          </a:p>
          <a:p>
            <a:pPr lvl="3">
              <a:buFontTx/>
              <a:buChar char="•"/>
            </a:pPr>
            <a:r>
              <a:rPr lang="en-US" b="1"/>
              <a:t>Emission of Photons (fluorescence) and </a:t>
            </a:r>
          </a:p>
          <a:p>
            <a:pPr lvl="3">
              <a:buFontTx/>
              <a:buChar char="•"/>
            </a:pPr>
            <a:r>
              <a:rPr lang="en-US" b="1"/>
              <a:t>Electrons (Auger)</a:t>
            </a:r>
          </a:p>
        </p:txBody>
      </p:sp>
      <p:pic>
        <p:nvPicPr>
          <p:cNvPr id="8198" name="Picture 6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838200"/>
            <a:ext cx="838200" cy="811213"/>
          </a:xfrm>
          <a:prstGeom prst="rect">
            <a:avLst/>
          </a:prstGeom>
          <a:noFill/>
        </p:spPr>
      </p:pic>
      <p:pic>
        <p:nvPicPr>
          <p:cNvPr id="8199" name="Picture 7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838200"/>
            <a:ext cx="838200" cy="8112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1600" b="1">
                <a:solidFill>
                  <a:srgbClr val="0000FF"/>
                </a:solidFill>
              </a:rPr>
              <a:t>ENDF/B-VI Coupled Photon-Electron Data</a:t>
            </a:r>
            <a:br>
              <a:rPr lang="en-US" sz="1600" b="1">
                <a:solidFill>
                  <a:srgbClr val="0000FF"/>
                </a:solidFill>
              </a:rPr>
            </a:br>
            <a:r>
              <a:rPr lang="en-US" sz="1600" b="1">
                <a:solidFill>
                  <a:srgbClr val="0000FF"/>
                </a:solidFill>
              </a:rPr>
              <a:t>for Use in Radiation Shielding Applications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b="1">
                <a:solidFill>
                  <a:srgbClr val="FF0033"/>
                </a:solidFill>
              </a:rPr>
              <a:t>These Libraries are Designed to be Used in Combination for Detailed Coupled Photon-Electron Radiation Transport Calculations – all contain.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000" b="1"/>
              <a:t>Elemental Data for Z = 1 through 100 (H through Fm)</a:t>
            </a:r>
            <a:r>
              <a:rPr lang="en-US" sz="2000"/>
              <a:t> 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000" b="1"/>
              <a:t>Over the Energy Range 10 eV to 100 GeV</a:t>
            </a:r>
            <a:endParaRPr lang="en-US" sz="2000" b="1">
              <a:solidFill>
                <a:srgbClr val="FF0033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000" b="1">
                <a:solidFill>
                  <a:srgbClr val="FF0033"/>
                </a:solidFill>
              </a:rPr>
              <a:t>All Are Consistent,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000" b="1"/>
              <a:t>They all have the Same Subshell Binding Energies</a:t>
            </a:r>
            <a:endParaRPr lang="en-US" sz="2000"/>
          </a:p>
          <a:p>
            <a:pPr>
              <a:lnSpc>
                <a:spcPct val="90000"/>
              </a:lnSpc>
            </a:pPr>
            <a:r>
              <a:rPr lang="en-US" sz="2000" b="1">
                <a:solidFill>
                  <a:srgbClr val="FF0033"/>
                </a:solidFill>
              </a:rPr>
              <a:t>All Contain More Detail than Previously Available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000" b="1"/>
              <a:t>For example, Atomic Subshell Cross Sections</a:t>
            </a:r>
          </a:p>
          <a:p>
            <a:pPr>
              <a:lnSpc>
                <a:spcPct val="90000"/>
              </a:lnSpc>
            </a:pPr>
            <a:r>
              <a:rPr lang="en-US" sz="2000" b="1">
                <a:solidFill>
                  <a:srgbClr val="FF0033"/>
                </a:solidFill>
              </a:rPr>
              <a:t>Due to Limited Time I’ll Only Cover EPDL97 in Detail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000" b="1"/>
              <a:t>for EEDL and EADL, See the website</a:t>
            </a:r>
          </a:p>
          <a:p>
            <a:pPr lvl="2">
              <a:lnSpc>
                <a:spcPct val="90000"/>
              </a:lnSpc>
            </a:pPr>
            <a:r>
              <a:rPr lang="en-US" sz="2000" b="1"/>
              <a:t>http://www.llnl.gov/cullen1</a:t>
            </a:r>
          </a:p>
        </p:txBody>
      </p:sp>
      <p:pic>
        <p:nvPicPr>
          <p:cNvPr id="9222" name="Picture 6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838200"/>
            <a:ext cx="838200" cy="811213"/>
          </a:xfrm>
          <a:prstGeom prst="rect">
            <a:avLst/>
          </a:prstGeom>
          <a:noFill/>
        </p:spPr>
      </p:pic>
      <p:pic>
        <p:nvPicPr>
          <p:cNvPr id="9223" name="Picture 7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838200"/>
            <a:ext cx="838200" cy="8112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609600"/>
            <a:ext cx="4876800" cy="1143000"/>
          </a:xfrm>
          <a:noFill/>
          <a:ln/>
        </p:spPr>
        <p:txBody>
          <a:bodyPr/>
          <a:lstStyle/>
          <a:p>
            <a:r>
              <a:rPr lang="en-US" sz="1600" b="1">
                <a:solidFill>
                  <a:srgbClr val="0000FF"/>
                </a:solidFill>
              </a:rPr>
              <a:t>ENDF/B-VI Coupled Photon-Electron Data</a:t>
            </a:r>
            <a:br>
              <a:rPr lang="en-US" sz="1600" b="1">
                <a:solidFill>
                  <a:srgbClr val="0000FF"/>
                </a:solidFill>
              </a:rPr>
            </a:br>
            <a:r>
              <a:rPr lang="en-US" sz="1600" b="1">
                <a:solidFill>
                  <a:srgbClr val="0000FF"/>
                </a:solidFill>
              </a:rPr>
              <a:t>for Use in Radiation Shielding Applications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2000" b="1">
                <a:solidFill>
                  <a:srgbClr val="FF0033"/>
                </a:solidFill>
              </a:rPr>
              <a:t>Let’s first look at the improved detailed in our data</a:t>
            </a:r>
          </a:p>
          <a:p>
            <a:r>
              <a:rPr lang="en-US" sz="2000" b="1">
                <a:solidFill>
                  <a:srgbClr val="FF0033"/>
                </a:solidFill>
              </a:rPr>
              <a:t>Traditional Photon Interaction Data Included</a:t>
            </a:r>
          </a:p>
          <a:p>
            <a:r>
              <a:rPr lang="en-US" sz="2000" b="1">
                <a:solidFill>
                  <a:srgbClr val="FF0033"/>
                </a:solidFill>
              </a:rPr>
              <a:t>Cross Sections</a:t>
            </a:r>
          </a:p>
          <a:p>
            <a:pPr lvl="1">
              <a:buFontTx/>
              <a:buChar char="•"/>
            </a:pPr>
            <a:r>
              <a:rPr lang="en-US" sz="2000" b="1"/>
              <a:t>Coherent and Incoherent Scattering</a:t>
            </a:r>
          </a:p>
          <a:p>
            <a:pPr lvl="1">
              <a:buFontTx/>
              <a:buChar char="•"/>
            </a:pPr>
            <a:r>
              <a:rPr lang="en-US" sz="2000" b="1"/>
              <a:t>Photoelectric Absorption</a:t>
            </a:r>
          </a:p>
          <a:p>
            <a:pPr lvl="1">
              <a:buFontTx/>
              <a:buChar char="•"/>
            </a:pPr>
            <a:r>
              <a:rPr lang="en-US" sz="2000" b="1"/>
              <a:t>Pair Production</a:t>
            </a:r>
            <a:endParaRPr lang="en-US" sz="2000" b="1">
              <a:solidFill>
                <a:srgbClr val="FF0033"/>
              </a:solidFill>
            </a:endParaRPr>
          </a:p>
          <a:p>
            <a:r>
              <a:rPr lang="en-US" sz="2000" b="1">
                <a:solidFill>
                  <a:srgbClr val="FF0033"/>
                </a:solidFill>
              </a:rPr>
              <a:t>Form Factors</a:t>
            </a:r>
          </a:p>
          <a:p>
            <a:pPr lvl="1">
              <a:buFontTx/>
              <a:buChar char="•"/>
            </a:pPr>
            <a:r>
              <a:rPr lang="en-US" sz="2000" b="1"/>
              <a:t>Describe Angular Distribution of Coherent Scattered</a:t>
            </a:r>
            <a:endParaRPr lang="en-US" sz="2000"/>
          </a:p>
          <a:p>
            <a:r>
              <a:rPr lang="en-US" sz="2000" b="1">
                <a:solidFill>
                  <a:srgbClr val="FF0033"/>
                </a:solidFill>
              </a:rPr>
              <a:t>Scattering Functions</a:t>
            </a:r>
          </a:p>
          <a:p>
            <a:pPr lvl="1">
              <a:buFontTx/>
              <a:buChar char="•"/>
            </a:pPr>
            <a:r>
              <a:rPr lang="en-US" sz="2000" b="1"/>
              <a:t>Describe Angular Distribution of Incoherent Scattered</a:t>
            </a:r>
            <a:endParaRPr lang="en-US" sz="2000"/>
          </a:p>
          <a:p>
            <a:r>
              <a:rPr lang="en-US" sz="2000" b="1">
                <a:solidFill>
                  <a:srgbClr val="FF0033"/>
                </a:solidFill>
              </a:rPr>
              <a:t>That’s ALL</a:t>
            </a:r>
          </a:p>
        </p:txBody>
      </p:sp>
      <p:pic>
        <p:nvPicPr>
          <p:cNvPr id="11270" name="Picture 6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762000"/>
            <a:ext cx="838200" cy="811213"/>
          </a:xfrm>
          <a:prstGeom prst="rect">
            <a:avLst/>
          </a:prstGeom>
          <a:noFill/>
        </p:spPr>
      </p:pic>
      <p:pic>
        <p:nvPicPr>
          <p:cNvPr id="11271" name="Picture 7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762000"/>
            <a:ext cx="838200" cy="8112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609600"/>
            <a:ext cx="5410200" cy="1143000"/>
          </a:xfrm>
          <a:noFill/>
          <a:ln/>
        </p:spPr>
        <p:txBody>
          <a:bodyPr/>
          <a:lstStyle/>
          <a:p>
            <a:r>
              <a:rPr lang="en-US" sz="1600" b="1">
                <a:solidFill>
                  <a:srgbClr val="0000FF"/>
                </a:solidFill>
              </a:rPr>
              <a:t>ENDF/B-VI Coupled Photon-Electron Data</a:t>
            </a:r>
            <a:br>
              <a:rPr lang="en-US" sz="1600" b="1">
                <a:solidFill>
                  <a:srgbClr val="0000FF"/>
                </a:solidFill>
              </a:rPr>
            </a:br>
            <a:r>
              <a:rPr lang="en-US" sz="1600" b="1">
                <a:solidFill>
                  <a:srgbClr val="0000FF"/>
                </a:solidFill>
              </a:rPr>
              <a:t>for Use in Radiation Shielding Applications</a:t>
            </a:r>
            <a:endParaRPr lang="en-US" sz="2800" b="1">
              <a:solidFill>
                <a:srgbClr val="0000FF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43400"/>
          </a:xfrm>
          <a:noFill/>
          <a:ln/>
        </p:spPr>
        <p:txBody>
          <a:bodyPr/>
          <a:lstStyle/>
          <a:p>
            <a:r>
              <a:rPr lang="en-US" sz="2000" b="1">
                <a:solidFill>
                  <a:srgbClr val="FF0033"/>
                </a:solidFill>
              </a:rPr>
              <a:t>This is Sufficient to Describe Emission of Primary Photons</a:t>
            </a:r>
          </a:p>
          <a:p>
            <a:pPr lvl="1">
              <a:buFontTx/>
              <a:buChar char="•"/>
            </a:pPr>
            <a:r>
              <a:rPr lang="en-US" sz="1800" b="1"/>
              <a:t>Incoherent/Coherent Scatter</a:t>
            </a:r>
            <a:endParaRPr lang="en-US" sz="2400"/>
          </a:p>
          <a:p>
            <a:r>
              <a:rPr lang="en-US" sz="2000" b="1">
                <a:solidFill>
                  <a:srgbClr val="FF0033"/>
                </a:solidFill>
              </a:rPr>
              <a:t>Not Sufficient to Describe Secondary Photons</a:t>
            </a:r>
          </a:p>
          <a:p>
            <a:pPr lvl="1">
              <a:buFontTx/>
              <a:buChar char="•"/>
            </a:pPr>
            <a:r>
              <a:rPr lang="en-US" sz="1800" b="1"/>
              <a:t>Secondary Fluorescence Photons</a:t>
            </a:r>
          </a:p>
          <a:p>
            <a:pPr lvl="1">
              <a:buFontTx/>
              <a:buChar char="•"/>
            </a:pPr>
            <a:r>
              <a:rPr lang="en-US" sz="1800" b="1"/>
              <a:t>Secondary Bremsstrahlung Photons</a:t>
            </a:r>
          </a:p>
          <a:p>
            <a:pPr lvl="1">
              <a:buFontTx/>
              <a:buChar char="•"/>
            </a:pPr>
            <a:r>
              <a:rPr lang="en-US" sz="1800" b="1"/>
              <a:t>In-Flight Positron Annihilation</a:t>
            </a:r>
            <a:endParaRPr lang="en-US" sz="2400"/>
          </a:p>
          <a:p>
            <a:r>
              <a:rPr lang="en-US" sz="2000" b="1">
                <a:solidFill>
                  <a:srgbClr val="FF0033"/>
                </a:solidFill>
              </a:rPr>
              <a:t>Not Sufficient to Describe Low Energy Scattering</a:t>
            </a:r>
          </a:p>
          <a:p>
            <a:pPr lvl="1">
              <a:buFontTx/>
              <a:buChar char="•"/>
            </a:pPr>
            <a:r>
              <a:rPr lang="en-US" sz="1800" b="1"/>
              <a:t>No Anomalous Scattering</a:t>
            </a:r>
            <a:endParaRPr lang="en-US" sz="2400"/>
          </a:p>
          <a:p>
            <a:r>
              <a:rPr lang="en-US" sz="2000" b="1">
                <a:solidFill>
                  <a:srgbClr val="FF0033"/>
                </a:solidFill>
              </a:rPr>
              <a:t>Does Not Differentiate Between</a:t>
            </a:r>
          </a:p>
          <a:p>
            <a:pPr lvl="1">
              <a:buFontTx/>
              <a:buChar char="•"/>
            </a:pPr>
            <a:r>
              <a:rPr lang="en-US" sz="1800" b="1"/>
              <a:t>Pair Production</a:t>
            </a:r>
          </a:p>
          <a:p>
            <a:pPr lvl="1">
              <a:buFontTx/>
              <a:buChar char="•"/>
            </a:pPr>
            <a:r>
              <a:rPr lang="en-US" sz="1800" b="1"/>
              <a:t>Triplet Production</a:t>
            </a:r>
          </a:p>
        </p:txBody>
      </p:sp>
      <p:pic>
        <p:nvPicPr>
          <p:cNvPr id="13318" name="Picture 6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762000"/>
            <a:ext cx="838200" cy="811213"/>
          </a:xfrm>
          <a:prstGeom prst="rect">
            <a:avLst/>
          </a:prstGeom>
          <a:noFill/>
        </p:spPr>
      </p:pic>
      <p:pic>
        <p:nvPicPr>
          <p:cNvPr id="13319" name="Picture 7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762000"/>
            <a:ext cx="838200" cy="8112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2000" b="1">
                <a:solidFill>
                  <a:srgbClr val="FF0033"/>
                </a:solidFill>
              </a:rPr>
              <a:t>EPDL97 includes extra Detail</a:t>
            </a:r>
          </a:p>
          <a:p>
            <a:pPr lvl="1">
              <a:buFontTx/>
              <a:buChar char="•"/>
            </a:pPr>
            <a:r>
              <a:rPr lang="en-US" sz="2000" b="1"/>
              <a:t>Photoelectric Subshell Cross Sections</a:t>
            </a:r>
          </a:p>
          <a:p>
            <a:pPr lvl="2"/>
            <a:r>
              <a:rPr lang="en-US" sz="2000" b="1"/>
              <a:t>Allows accurate fluorescence, Auger yield</a:t>
            </a:r>
            <a:endParaRPr lang="en-US" sz="2000"/>
          </a:p>
          <a:p>
            <a:pPr lvl="1">
              <a:buFontTx/>
              <a:buChar char="•"/>
            </a:pPr>
            <a:r>
              <a:rPr lang="en-US" sz="2000" b="1"/>
              <a:t>Pair and Triplet Production Cross Sections</a:t>
            </a:r>
          </a:p>
          <a:p>
            <a:pPr lvl="2"/>
            <a:r>
              <a:rPr lang="en-US" sz="2000" b="1"/>
              <a:t>Different Kinematics for Each</a:t>
            </a:r>
            <a:endParaRPr lang="en-US" sz="2000"/>
          </a:p>
          <a:p>
            <a:pPr lvl="1">
              <a:buFontTx/>
              <a:buChar char="•"/>
            </a:pPr>
            <a:r>
              <a:rPr lang="en-US" sz="2000" b="1"/>
              <a:t>Anomalous Scattering Factors</a:t>
            </a:r>
          </a:p>
          <a:p>
            <a:pPr lvl="2"/>
            <a:r>
              <a:rPr lang="en-US" sz="2000" b="1"/>
              <a:t>ENORMOUS change in low energy coherent scattering</a:t>
            </a:r>
            <a:endParaRPr lang="en-US" sz="2000"/>
          </a:p>
          <a:p>
            <a:r>
              <a:rPr lang="en-US" sz="2000" b="1">
                <a:solidFill>
                  <a:srgbClr val="FF0033"/>
                </a:solidFill>
              </a:rPr>
              <a:t>Used with EEDL to define</a:t>
            </a:r>
          </a:p>
          <a:p>
            <a:pPr lvl="1">
              <a:buFontTx/>
              <a:buChar char="•"/>
            </a:pPr>
            <a:r>
              <a:rPr lang="en-US" sz="2000" b="1"/>
              <a:t>Bremsstrahlung</a:t>
            </a:r>
          </a:p>
          <a:p>
            <a:pPr lvl="1">
              <a:buFontTx/>
              <a:buChar char="•"/>
            </a:pPr>
            <a:r>
              <a:rPr lang="en-US" sz="2000" b="1"/>
              <a:t>Positron In-flight Annihilation</a:t>
            </a:r>
            <a:endParaRPr lang="en-US" sz="2000" b="1">
              <a:solidFill>
                <a:srgbClr val="FF0033"/>
              </a:solidFill>
            </a:endParaRPr>
          </a:p>
          <a:p>
            <a:r>
              <a:rPr lang="en-US" sz="2000" b="1">
                <a:solidFill>
                  <a:srgbClr val="FF0033"/>
                </a:solidFill>
              </a:rPr>
              <a:t>The result is Complete Photon-Electron Coupling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2514600" y="990600"/>
            <a:ext cx="3959225" cy="581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ENDF/B-VI Coupled Photon-Electron Data</a:t>
            </a:r>
            <a:br>
              <a:rPr lang="en-US">
                <a:solidFill>
                  <a:srgbClr val="0000FF"/>
                </a:solidFill>
              </a:rPr>
            </a:br>
            <a:r>
              <a:rPr lang="en-US">
                <a:solidFill>
                  <a:srgbClr val="0000FF"/>
                </a:solidFill>
              </a:rPr>
              <a:t>for Use in Radiation Shielding Applications</a:t>
            </a:r>
          </a:p>
        </p:txBody>
      </p:sp>
      <p:pic>
        <p:nvPicPr>
          <p:cNvPr id="14343" name="Picture 7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914400"/>
            <a:ext cx="838200" cy="811213"/>
          </a:xfrm>
          <a:prstGeom prst="rect">
            <a:avLst/>
          </a:prstGeom>
          <a:noFill/>
        </p:spPr>
      </p:pic>
      <p:pic>
        <p:nvPicPr>
          <p:cNvPr id="14344" name="Picture 8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914400"/>
            <a:ext cx="838200" cy="8112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609600"/>
            <a:ext cx="4648200" cy="1143000"/>
          </a:xfrm>
          <a:noFill/>
          <a:ln/>
        </p:spPr>
        <p:txBody>
          <a:bodyPr/>
          <a:lstStyle/>
          <a:p>
            <a:r>
              <a:rPr lang="en-US" sz="1600" b="1">
                <a:solidFill>
                  <a:srgbClr val="0000FF"/>
                </a:solidFill>
              </a:rPr>
              <a:t>ENDF/B-VI Coupled Photon-Electron Data</a:t>
            </a:r>
            <a:br>
              <a:rPr lang="en-US" sz="1600" b="1">
                <a:solidFill>
                  <a:srgbClr val="0000FF"/>
                </a:solidFill>
              </a:rPr>
            </a:br>
            <a:r>
              <a:rPr lang="en-US" sz="1600" b="1">
                <a:solidFill>
                  <a:srgbClr val="0000FF"/>
                </a:solidFill>
              </a:rPr>
              <a:t>for Use in Radiation Shielding Applications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2000" b="1">
                <a:solidFill>
                  <a:srgbClr val="FF0033"/>
                </a:solidFill>
              </a:rPr>
              <a:t>Figure 1 illustrates the Traditional </a:t>
            </a:r>
          </a:p>
          <a:p>
            <a:pPr>
              <a:buFontTx/>
              <a:buNone/>
            </a:pPr>
            <a:r>
              <a:rPr lang="en-US" sz="2000" b="1">
                <a:solidFill>
                  <a:srgbClr val="FF0033"/>
                </a:solidFill>
              </a:rPr>
              <a:t>      Photon Cross Sections for Lead</a:t>
            </a:r>
          </a:p>
          <a:p>
            <a:pPr lvl="1">
              <a:buFontTx/>
              <a:buChar char="•"/>
            </a:pPr>
            <a:r>
              <a:rPr lang="en-US" sz="2000" b="1"/>
              <a:t>Basically just four cross sections</a:t>
            </a:r>
          </a:p>
          <a:p>
            <a:pPr lvl="2"/>
            <a:r>
              <a:rPr lang="en-US" sz="2000" b="1"/>
              <a:t>Coherent Scattering</a:t>
            </a:r>
          </a:p>
          <a:p>
            <a:pPr lvl="2"/>
            <a:r>
              <a:rPr lang="en-US" sz="2000" b="1"/>
              <a:t>Incoherent Scattering</a:t>
            </a:r>
          </a:p>
          <a:p>
            <a:pPr lvl="2"/>
            <a:r>
              <a:rPr lang="en-US" sz="2000" b="1"/>
              <a:t>Photoelectric absorption</a:t>
            </a:r>
          </a:p>
          <a:p>
            <a:pPr lvl="2"/>
            <a:r>
              <a:rPr lang="en-US" sz="2000" b="1"/>
              <a:t>Pair Production</a:t>
            </a:r>
          </a:p>
        </p:txBody>
      </p:sp>
      <p:pic>
        <p:nvPicPr>
          <p:cNvPr id="15366" name="Picture 6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838200"/>
            <a:ext cx="838200" cy="811213"/>
          </a:xfrm>
          <a:prstGeom prst="rect">
            <a:avLst/>
          </a:prstGeom>
          <a:noFill/>
        </p:spPr>
      </p:pic>
      <p:pic>
        <p:nvPicPr>
          <p:cNvPr id="15367" name="Picture 7" descr="E:\REDDOG1\atom-ca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838200"/>
            <a:ext cx="838200" cy="8112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969696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D:\MSOffice\Templates\Blank Presentation.pot</Template>
  <TotalTime>1895</TotalTime>
  <Words>1367</Words>
  <Application>Microsoft Office PowerPoint</Application>
  <PresentationFormat>On-screen Show (4:3)</PresentationFormat>
  <Paragraphs>242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Times New Roman</vt:lpstr>
      <vt:lpstr>Arial</vt:lpstr>
      <vt:lpstr>New York</vt:lpstr>
      <vt:lpstr>Blank Presentation</vt:lpstr>
      <vt:lpstr>Slide 1</vt:lpstr>
      <vt:lpstr>                </vt:lpstr>
      <vt:lpstr>ENDF/B-VI Coupled Photon-Electron Data for Use in Radiation Shielding Applications</vt:lpstr>
      <vt:lpstr>ENDF/B-VI Coupled Photon-Electron Data for Use in Radiation Shielding Applications</vt:lpstr>
      <vt:lpstr>ENDF/B-VI Coupled Photon-Electron Data for Use in Radiation Shielding Applications</vt:lpstr>
      <vt:lpstr>ENDF/B-VI Coupled Photon-Electron Data for Use in Radiation Shielding Applications</vt:lpstr>
      <vt:lpstr>ENDF/B-VI Coupled Photon-Electron Data for Use in Radiation Shielding Applications</vt:lpstr>
      <vt:lpstr>Slide 8</vt:lpstr>
      <vt:lpstr>ENDF/B-VI Coupled Photon-Electron Data for Use in Radiation Shielding Applications</vt:lpstr>
      <vt:lpstr>Slide 10</vt:lpstr>
      <vt:lpstr>ENDF/B-VI Coupled Photon-Electron Data for Use in Radiation Shielding Applications</vt:lpstr>
      <vt:lpstr>Slide 12</vt:lpstr>
      <vt:lpstr>ENDF/B-VI Coupled Photon-Electron Data for Use in Radiation Shielding Applications</vt:lpstr>
      <vt:lpstr>Slide 14</vt:lpstr>
      <vt:lpstr>ENDF/B-VI Coupled Photon-Electron Data for Use in Radiation Shielding Applications</vt:lpstr>
      <vt:lpstr>Slide 16</vt:lpstr>
      <vt:lpstr>ENDF/B-VI Coupled Photon-Electron Data for Use in Radiation Shielding Applications</vt:lpstr>
      <vt:lpstr>Slide 18</vt:lpstr>
      <vt:lpstr>ENDF/B-VI Coupled Photon-Electron Data for Use in Radiation Shielding Applications</vt:lpstr>
      <vt:lpstr>ENDF/B-VI Coupled Photon-Electron Data for Use in Radiation Shielding Applications</vt:lpstr>
      <vt:lpstr>Slide 21</vt:lpstr>
      <vt:lpstr>ENDF/B-VI Coupled Photon-Electron Data for Use in Radiation Shielding Applications</vt:lpstr>
      <vt:lpstr>ENDF/B-VI Coupled Photon-Electron Data for Use in Radiation Shielding Applications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Dermott E. Cullen</dc:creator>
  <cp:lastModifiedBy>Red Cullen</cp:lastModifiedBy>
  <cp:revision>84</cp:revision>
  <cp:lastPrinted>1998-10-29T20:12:28Z</cp:lastPrinted>
  <dcterms:created xsi:type="dcterms:W3CDTF">1995-06-17T23:31:02Z</dcterms:created>
  <dcterms:modified xsi:type="dcterms:W3CDTF">2015-03-22T17:37:52Z</dcterms:modified>
</cp:coreProperties>
</file>